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65" r:id="rId3"/>
    <p:sldId id="266" r:id="rId4"/>
    <p:sldId id="262" r:id="rId5"/>
    <p:sldId id="267" r:id="rId6"/>
    <p:sldId id="2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E0C7C-36C7-478E-A1F9-FFEB8917B7DB}" v="1" dt="2025-09-03T09:00:35.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55" autoAdjust="0"/>
    <p:restoredTop sz="96283" autoAdjust="0"/>
  </p:normalViewPr>
  <p:slideViewPr>
    <p:cSldViewPr snapToGrid="0">
      <p:cViewPr varScale="1">
        <p:scale>
          <a:sx n="99" d="100"/>
          <a:sy n="99" d="100"/>
        </p:scale>
        <p:origin x="234" y="306"/>
      </p:cViewPr>
      <p:guideLst/>
    </p:cSldViewPr>
  </p:slideViewPr>
  <p:notesTextViewPr>
    <p:cViewPr>
      <p:scale>
        <a:sx n="1" d="1"/>
        <a:sy n="1" d="1"/>
      </p:scale>
      <p:origin x="0" y="-36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Collieson" userId="653a1cd7a9e0e42b" providerId="LiveId" clId="{EF0E0C7C-36C7-478E-A1F9-FFEB8917B7DB}"/>
    <pc:docChg chg="custSel modSld">
      <pc:chgData name="Jenny Collieson" userId="653a1cd7a9e0e42b" providerId="LiveId" clId="{EF0E0C7C-36C7-478E-A1F9-FFEB8917B7DB}" dt="2025-09-04T08:51:46.477" v="9376" actId="20577"/>
      <pc:docMkLst>
        <pc:docMk/>
      </pc:docMkLst>
      <pc:sldChg chg="modNotesTx">
        <pc:chgData name="Jenny Collieson" userId="653a1cd7a9e0e42b" providerId="LiveId" clId="{EF0E0C7C-36C7-478E-A1F9-FFEB8917B7DB}" dt="2025-09-04T08:38:38.329" v="8519" actId="20577"/>
        <pc:sldMkLst>
          <pc:docMk/>
          <pc:sldMk cId="16886285" sldId="256"/>
        </pc:sldMkLst>
      </pc:sldChg>
      <pc:sldChg chg="modNotesTx">
        <pc:chgData name="Jenny Collieson" userId="653a1cd7a9e0e42b" providerId="LiveId" clId="{EF0E0C7C-36C7-478E-A1F9-FFEB8917B7DB}" dt="2025-09-04T08:33:34.754" v="7879" actId="20577"/>
        <pc:sldMkLst>
          <pc:docMk/>
          <pc:sldMk cId="1346151038" sldId="262"/>
        </pc:sldMkLst>
      </pc:sldChg>
      <pc:sldChg chg="modNotesTx">
        <pc:chgData name="Jenny Collieson" userId="653a1cd7a9e0e42b" providerId="LiveId" clId="{EF0E0C7C-36C7-478E-A1F9-FFEB8917B7DB}" dt="2025-09-04T08:08:17.372" v="6001" actId="20577"/>
        <pc:sldMkLst>
          <pc:docMk/>
          <pc:sldMk cId="2044494146" sldId="263"/>
        </pc:sldMkLst>
      </pc:sldChg>
      <pc:sldChg chg="modNotesTx">
        <pc:chgData name="Jenny Collieson" userId="653a1cd7a9e0e42b" providerId="LiveId" clId="{EF0E0C7C-36C7-478E-A1F9-FFEB8917B7DB}" dt="2025-09-04T08:51:46.477" v="9376" actId="20577"/>
        <pc:sldMkLst>
          <pc:docMk/>
          <pc:sldMk cId="2154875142" sldId="265"/>
        </pc:sldMkLst>
      </pc:sldChg>
      <pc:sldChg chg="modNotesTx">
        <pc:chgData name="Jenny Collieson" userId="653a1cd7a9e0e42b" providerId="LiveId" clId="{EF0E0C7C-36C7-478E-A1F9-FFEB8917B7DB}" dt="2025-09-04T08:47:56.587" v="8999" actId="20577"/>
        <pc:sldMkLst>
          <pc:docMk/>
          <pc:sldMk cId="3855479890" sldId="266"/>
        </pc:sldMkLst>
      </pc:sldChg>
      <pc:sldChg chg="modNotesTx">
        <pc:chgData name="Jenny Collieson" userId="653a1cd7a9e0e42b" providerId="LiveId" clId="{EF0E0C7C-36C7-478E-A1F9-FFEB8917B7DB}" dt="2025-09-04T08:39:29.233" v="8657" actId="20577"/>
        <pc:sldMkLst>
          <pc:docMk/>
          <pc:sldMk cId="878044284"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3EA91-9A85-4960-850C-0BB2B413909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9941C93-8633-45B8-862D-453B0FF10789}">
      <dgm:prSet/>
      <dgm:spPr/>
      <dgm:t>
        <a:bodyPr/>
        <a:lstStyle/>
        <a:p>
          <a:r>
            <a:rPr lang="en-GB" dirty="0"/>
            <a:t>Over a decade of raising awareness &amp; getting the impact acknowledged at national level- it was a hard sell initially although also resonated with many!</a:t>
          </a:r>
          <a:endParaRPr lang="en-US" dirty="0"/>
        </a:p>
      </dgm:t>
    </dgm:pt>
    <dgm:pt modelId="{8DA4D7C8-CD52-49D4-9C8F-BBDED29D7D7B}" type="parTrans" cxnId="{F391A581-B881-4EF1-A4EB-058F2D9D96CA}">
      <dgm:prSet/>
      <dgm:spPr/>
      <dgm:t>
        <a:bodyPr/>
        <a:lstStyle/>
        <a:p>
          <a:endParaRPr lang="en-US"/>
        </a:p>
      </dgm:t>
    </dgm:pt>
    <dgm:pt modelId="{7508A4F7-FE3F-40CC-8865-F2EF9E46D6EA}" type="sibTrans" cxnId="{F391A581-B881-4EF1-A4EB-058F2D9D96CA}">
      <dgm:prSet phldrT="1" phldr="0"/>
      <dgm:spPr/>
    </dgm:pt>
    <dgm:pt modelId="{9CCD9A05-8514-4F73-8556-7186E7D4F353}">
      <dgm:prSet/>
      <dgm:spPr/>
      <dgm:t>
        <a:bodyPr/>
        <a:lstStyle/>
        <a:p>
          <a:r>
            <a:rPr lang="en-GB" dirty="0"/>
            <a:t>Being AWOC can exacerbate some of the more recognised challenges ageing people may face (also exposing of other inequalities and intersectionality) – a social and equalities issue</a:t>
          </a:r>
          <a:endParaRPr lang="en-US" dirty="0"/>
        </a:p>
      </dgm:t>
    </dgm:pt>
    <dgm:pt modelId="{BE6229A9-D985-47F0-9D87-6E3B0E20296A}" type="parTrans" cxnId="{9E58C801-ED1A-47AF-96A4-F139D4238DF4}">
      <dgm:prSet/>
      <dgm:spPr/>
      <dgm:t>
        <a:bodyPr/>
        <a:lstStyle/>
        <a:p>
          <a:endParaRPr lang="en-US"/>
        </a:p>
      </dgm:t>
    </dgm:pt>
    <dgm:pt modelId="{C0E4E770-327B-4255-82F1-2709557B8330}" type="sibTrans" cxnId="{9E58C801-ED1A-47AF-96A4-F139D4238DF4}">
      <dgm:prSet phldrT="3" phldr="0"/>
      <dgm:spPr/>
    </dgm:pt>
    <dgm:pt modelId="{F2C271BF-F4DC-4AD0-A235-4C6AEFA15117}">
      <dgm:prSet/>
      <dgm:spPr/>
      <dgm:t>
        <a:bodyPr/>
        <a:lstStyle/>
        <a:p>
          <a:r>
            <a:rPr lang="en-GB" dirty="0"/>
            <a:t>Common concerns continue to be  – fear of judgement, invisibility (who will speak up for me), social isolation, unmet care needs, loss of independence, dementia, EOL care, dying alone</a:t>
          </a:r>
          <a:endParaRPr lang="en-US" dirty="0"/>
        </a:p>
      </dgm:t>
    </dgm:pt>
    <dgm:pt modelId="{96C7494A-A125-4835-96EF-A88FBC29D5E7}" type="parTrans" cxnId="{A199DED9-D074-4654-85DA-9C1436D25B86}">
      <dgm:prSet/>
      <dgm:spPr/>
      <dgm:t>
        <a:bodyPr/>
        <a:lstStyle/>
        <a:p>
          <a:endParaRPr lang="en-US"/>
        </a:p>
      </dgm:t>
    </dgm:pt>
    <dgm:pt modelId="{31D30E6F-0FE5-4F96-ABCA-E43FF6B6CBF9}" type="sibTrans" cxnId="{A199DED9-D074-4654-85DA-9C1436D25B86}">
      <dgm:prSet phldrT="4" phldr="0"/>
      <dgm:spPr/>
    </dgm:pt>
    <dgm:pt modelId="{00B8DE6F-F3FC-4210-AD1E-003F03CBBB63}">
      <dgm:prSet/>
      <dgm:spPr/>
      <dgm:t>
        <a:bodyPr/>
        <a:lstStyle/>
        <a:p>
          <a:r>
            <a:rPr lang="en-GB" dirty="0"/>
            <a:t>Being able to access AWOC-relevant information and advice – both formally and informally (e.g. Facebook sharing) is essential</a:t>
          </a:r>
          <a:endParaRPr lang="en-US" dirty="0"/>
        </a:p>
      </dgm:t>
    </dgm:pt>
    <dgm:pt modelId="{2ACFEEFA-3D34-47A0-A6D2-DEF37C2D8655}" type="parTrans" cxnId="{7B55E13C-3B17-496F-9EF6-B21CFDBF821D}">
      <dgm:prSet/>
      <dgm:spPr/>
      <dgm:t>
        <a:bodyPr/>
        <a:lstStyle/>
        <a:p>
          <a:endParaRPr lang="en-US"/>
        </a:p>
      </dgm:t>
    </dgm:pt>
    <dgm:pt modelId="{908F9404-C585-4406-84A3-3CD4AC716A40}" type="sibTrans" cxnId="{7B55E13C-3B17-496F-9EF6-B21CFDBF821D}">
      <dgm:prSet phldrT="5" phldr="0"/>
      <dgm:spPr/>
    </dgm:pt>
    <dgm:pt modelId="{F90C848F-2EC3-4B45-94C7-67FB18057BAC}">
      <dgm:prSet/>
      <dgm:spPr/>
      <dgm:t>
        <a:bodyPr/>
        <a:lstStyle/>
        <a:p>
          <a:r>
            <a:rPr lang="en-GB"/>
            <a:t>The experience of being a carer, often for for ageing parents can be a key trigger  - the majority of AWOCs are or have been carers</a:t>
          </a:r>
          <a:endParaRPr lang="en-US"/>
        </a:p>
      </dgm:t>
    </dgm:pt>
    <dgm:pt modelId="{12EB471D-FEC9-4F6F-98EB-6339AD9D1761}" type="parTrans" cxnId="{22538EC3-103A-4EA0-8203-83092AF6133E}">
      <dgm:prSet/>
      <dgm:spPr/>
      <dgm:t>
        <a:bodyPr/>
        <a:lstStyle/>
        <a:p>
          <a:endParaRPr lang="en-US"/>
        </a:p>
      </dgm:t>
    </dgm:pt>
    <dgm:pt modelId="{2781DDEC-95A2-4072-9AB8-CDB177E84F5C}" type="sibTrans" cxnId="{22538EC3-103A-4EA0-8203-83092AF6133E}">
      <dgm:prSet phldrT="6" phldr="0"/>
      <dgm:spPr/>
    </dgm:pt>
    <dgm:pt modelId="{39802AC3-CF9C-43FD-80F4-12D1BF895C81}">
      <dgm:prSet/>
      <dgm:spPr/>
      <dgm:t>
        <a:bodyPr/>
        <a:lstStyle/>
        <a:p>
          <a:endParaRPr lang="en-US" dirty="0"/>
        </a:p>
      </dgm:t>
    </dgm:pt>
    <dgm:pt modelId="{4E126E32-C05F-4760-9660-89ED38CC7842}" type="parTrans" cxnId="{0DC7897E-EE7B-4269-9056-9B4C669FAB69}">
      <dgm:prSet/>
      <dgm:spPr/>
      <dgm:t>
        <a:bodyPr/>
        <a:lstStyle/>
        <a:p>
          <a:endParaRPr lang="en-US"/>
        </a:p>
      </dgm:t>
    </dgm:pt>
    <dgm:pt modelId="{69516099-15C7-4417-A66A-D23105E104D3}" type="sibTrans" cxnId="{0DC7897E-EE7B-4269-9056-9B4C669FAB69}">
      <dgm:prSet phldrT="7" phldr="0"/>
      <dgm:spPr/>
    </dgm:pt>
    <dgm:pt modelId="{13F0D5A1-7F72-453A-A5E2-3F5C926B5CD2}">
      <dgm:prSet/>
      <dgm:spPr/>
      <dgm:t>
        <a:bodyPr/>
        <a:lstStyle/>
        <a:p>
          <a:r>
            <a:rPr lang="en-GB" dirty="0"/>
            <a:t>“It’s more than you think” Not a homogenous group, growing numbers and increasingly diverse experience of growing older without children (for many different reasons)</a:t>
          </a:r>
        </a:p>
      </dgm:t>
    </dgm:pt>
    <dgm:pt modelId="{67BB62E6-D677-43A7-818A-42ACEC923B84}" type="sibTrans" cxnId="{8E575A6F-FB49-4F95-ADE2-0EB19DFE5477}">
      <dgm:prSet phldrT="2" phldr="0"/>
      <dgm:spPr/>
    </dgm:pt>
    <dgm:pt modelId="{CB656497-EE35-4292-B112-2DB95408013D}" type="parTrans" cxnId="{8E575A6F-FB49-4F95-ADE2-0EB19DFE5477}">
      <dgm:prSet/>
      <dgm:spPr/>
      <dgm:t>
        <a:bodyPr/>
        <a:lstStyle/>
        <a:p>
          <a:endParaRPr lang="en-US"/>
        </a:p>
      </dgm:t>
    </dgm:pt>
    <dgm:pt modelId="{FB0587B2-9D89-47B1-B0DB-B1AF70C3A94C}" type="pres">
      <dgm:prSet presAssocID="{6A43EA91-9A85-4960-850C-0BB2B413909B}" presName="vert0" presStyleCnt="0">
        <dgm:presLayoutVars>
          <dgm:dir/>
          <dgm:animOne val="branch"/>
          <dgm:animLvl val="lvl"/>
        </dgm:presLayoutVars>
      </dgm:prSet>
      <dgm:spPr/>
    </dgm:pt>
    <dgm:pt modelId="{9B83D3C4-9A74-4335-AF86-D7F9EE2A3043}" type="pres">
      <dgm:prSet presAssocID="{09941C93-8633-45B8-862D-453B0FF10789}" presName="thickLine" presStyleLbl="alignNode1" presStyleIdx="0" presStyleCnt="7"/>
      <dgm:spPr/>
    </dgm:pt>
    <dgm:pt modelId="{9A56CDA3-A0BD-47AF-8BFD-DD83672F1AA9}" type="pres">
      <dgm:prSet presAssocID="{09941C93-8633-45B8-862D-453B0FF10789}" presName="horz1" presStyleCnt="0"/>
      <dgm:spPr/>
    </dgm:pt>
    <dgm:pt modelId="{6E2C2361-F0E3-4A46-B3BC-61C94A9DBB82}" type="pres">
      <dgm:prSet presAssocID="{09941C93-8633-45B8-862D-453B0FF10789}" presName="tx1" presStyleLbl="revTx" presStyleIdx="0" presStyleCnt="7"/>
      <dgm:spPr/>
    </dgm:pt>
    <dgm:pt modelId="{C92258B2-349B-4E0E-9520-7A2F70782A8F}" type="pres">
      <dgm:prSet presAssocID="{09941C93-8633-45B8-862D-453B0FF10789}" presName="vert1" presStyleCnt="0"/>
      <dgm:spPr/>
    </dgm:pt>
    <dgm:pt modelId="{EBED6BEB-FDBC-4E8D-9585-47C2F12AE288}" type="pres">
      <dgm:prSet presAssocID="{13F0D5A1-7F72-453A-A5E2-3F5C926B5CD2}" presName="thickLine" presStyleLbl="alignNode1" presStyleIdx="1" presStyleCnt="7"/>
      <dgm:spPr/>
    </dgm:pt>
    <dgm:pt modelId="{D86365D5-3167-40D8-90B0-9864339A3D6B}" type="pres">
      <dgm:prSet presAssocID="{13F0D5A1-7F72-453A-A5E2-3F5C926B5CD2}" presName="horz1" presStyleCnt="0"/>
      <dgm:spPr/>
    </dgm:pt>
    <dgm:pt modelId="{3A5E0EAB-5341-454D-B1FB-87FC99F03978}" type="pres">
      <dgm:prSet presAssocID="{13F0D5A1-7F72-453A-A5E2-3F5C926B5CD2}" presName="tx1" presStyleLbl="revTx" presStyleIdx="1" presStyleCnt="7"/>
      <dgm:spPr/>
    </dgm:pt>
    <dgm:pt modelId="{BBD55CA5-6DD4-49F9-8526-FC449E92C632}" type="pres">
      <dgm:prSet presAssocID="{13F0D5A1-7F72-453A-A5E2-3F5C926B5CD2}" presName="vert1" presStyleCnt="0"/>
      <dgm:spPr/>
    </dgm:pt>
    <dgm:pt modelId="{A1996CA4-C43D-4FD8-A460-C211E595BA37}" type="pres">
      <dgm:prSet presAssocID="{9CCD9A05-8514-4F73-8556-7186E7D4F353}" presName="thickLine" presStyleLbl="alignNode1" presStyleIdx="2" presStyleCnt="7"/>
      <dgm:spPr/>
    </dgm:pt>
    <dgm:pt modelId="{C002B3A2-EF69-4846-B842-2DD1F942392D}" type="pres">
      <dgm:prSet presAssocID="{9CCD9A05-8514-4F73-8556-7186E7D4F353}" presName="horz1" presStyleCnt="0"/>
      <dgm:spPr/>
    </dgm:pt>
    <dgm:pt modelId="{3E402F4E-DBC3-481E-B881-1162C14DEFC5}" type="pres">
      <dgm:prSet presAssocID="{9CCD9A05-8514-4F73-8556-7186E7D4F353}" presName="tx1" presStyleLbl="revTx" presStyleIdx="2" presStyleCnt="7"/>
      <dgm:spPr/>
    </dgm:pt>
    <dgm:pt modelId="{AB171283-9252-44D2-8226-1EB199BD5DBD}" type="pres">
      <dgm:prSet presAssocID="{9CCD9A05-8514-4F73-8556-7186E7D4F353}" presName="vert1" presStyleCnt="0"/>
      <dgm:spPr/>
    </dgm:pt>
    <dgm:pt modelId="{84666447-F0B4-4F16-BEF8-2245BCF816B7}" type="pres">
      <dgm:prSet presAssocID="{F2C271BF-F4DC-4AD0-A235-4C6AEFA15117}" presName="thickLine" presStyleLbl="alignNode1" presStyleIdx="3" presStyleCnt="7"/>
      <dgm:spPr/>
    </dgm:pt>
    <dgm:pt modelId="{30890CD5-2FA2-44A2-B243-A4865741FF13}" type="pres">
      <dgm:prSet presAssocID="{F2C271BF-F4DC-4AD0-A235-4C6AEFA15117}" presName="horz1" presStyleCnt="0"/>
      <dgm:spPr/>
    </dgm:pt>
    <dgm:pt modelId="{C6CF0D65-6E0C-4769-AC73-8698FA40982D}" type="pres">
      <dgm:prSet presAssocID="{F2C271BF-F4DC-4AD0-A235-4C6AEFA15117}" presName="tx1" presStyleLbl="revTx" presStyleIdx="3" presStyleCnt="7"/>
      <dgm:spPr/>
    </dgm:pt>
    <dgm:pt modelId="{B8D76F33-5E47-4892-A8BF-D7C9F98725A2}" type="pres">
      <dgm:prSet presAssocID="{F2C271BF-F4DC-4AD0-A235-4C6AEFA15117}" presName="vert1" presStyleCnt="0"/>
      <dgm:spPr/>
    </dgm:pt>
    <dgm:pt modelId="{A2C73124-38C3-4002-807C-AB7E97B6C148}" type="pres">
      <dgm:prSet presAssocID="{00B8DE6F-F3FC-4210-AD1E-003F03CBBB63}" presName="thickLine" presStyleLbl="alignNode1" presStyleIdx="4" presStyleCnt="7"/>
      <dgm:spPr/>
    </dgm:pt>
    <dgm:pt modelId="{1D594153-EA4C-4CC5-B353-E32B1F08DC7D}" type="pres">
      <dgm:prSet presAssocID="{00B8DE6F-F3FC-4210-AD1E-003F03CBBB63}" presName="horz1" presStyleCnt="0"/>
      <dgm:spPr/>
    </dgm:pt>
    <dgm:pt modelId="{36A6D700-D608-41E2-8833-9057A290E67B}" type="pres">
      <dgm:prSet presAssocID="{00B8DE6F-F3FC-4210-AD1E-003F03CBBB63}" presName="tx1" presStyleLbl="revTx" presStyleIdx="4" presStyleCnt="7"/>
      <dgm:spPr/>
    </dgm:pt>
    <dgm:pt modelId="{B6B711D7-1C4B-4826-8A86-FC34F779C306}" type="pres">
      <dgm:prSet presAssocID="{00B8DE6F-F3FC-4210-AD1E-003F03CBBB63}" presName="vert1" presStyleCnt="0"/>
      <dgm:spPr/>
    </dgm:pt>
    <dgm:pt modelId="{93D95FFB-83CB-4933-8082-A359ED1E464B}" type="pres">
      <dgm:prSet presAssocID="{F90C848F-2EC3-4B45-94C7-67FB18057BAC}" presName="thickLine" presStyleLbl="alignNode1" presStyleIdx="5" presStyleCnt="7"/>
      <dgm:spPr/>
    </dgm:pt>
    <dgm:pt modelId="{C2FA4749-5378-4020-9404-8F1C8D32AF2E}" type="pres">
      <dgm:prSet presAssocID="{F90C848F-2EC3-4B45-94C7-67FB18057BAC}" presName="horz1" presStyleCnt="0"/>
      <dgm:spPr/>
    </dgm:pt>
    <dgm:pt modelId="{72614C5B-A0F0-418D-B173-9D73F2239B8D}" type="pres">
      <dgm:prSet presAssocID="{F90C848F-2EC3-4B45-94C7-67FB18057BAC}" presName="tx1" presStyleLbl="revTx" presStyleIdx="5" presStyleCnt="7"/>
      <dgm:spPr/>
    </dgm:pt>
    <dgm:pt modelId="{E92D1B0C-A21B-4DE0-86FE-82BF18A8782F}" type="pres">
      <dgm:prSet presAssocID="{F90C848F-2EC3-4B45-94C7-67FB18057BAC}" presName="vert1" presStyleCnt="0"/>
      <dgm:spPr/>
    </dgm:pt>
    <dgm:pt modelId="{60F35B4D-A951-4390-8A7B-B527FD062EB6}" type="pres">
      <dgm:prSet presAssocID="{39802AC3-CF9C-43FD-80F4-12D1BF895C81}" presName="thickLine" presStyleLbl="alignNode1" presStyleIdx="6" presStyleCnt="7"/>
      <dgm:spPr/>
    </dgm:pt>
    <dgm:pt modelId="{C79CEC50-FCB1-4302-8AF3-D20D3F050B95}" type="pres">
      <dgm:prSet presAssocID="{39802AC3-CF9C-43FD-80F4-12D1BF895C81}" presName="horz1" presStyleCnt="0"/>
      <dgm:spPr/>
    </dgm:pt>
    <dgm:pt modelId="{C800FF87-99B9-4783-B7ED-21BC6490B4FA}" type="pres">
      <dgm:prSet presAssocID="{39802AC3-CF9C-43FD-80F4-12D1BF895C81}" presName="tx1" presStyleLbl="revTx" presStyleIdx="6" presStyleCnt="7"/>
      <dgm:spPr/>
    </dgm:pt>
    <dgm:pt modelId="{A66D6A05-289E-4A56-80EF-1CB3A9912F27}" type="pres">
      <dgm:prSet presAssocID="{39802AC3-CF9C-43FD-80F4-12D1BF895C81}" presName="vert1" presStyleCnt="0"/>
      <dgm:spPr/>
    </dgm:pt>
  </dgm:ptLst>
  <dgm:cxnLst>
    <dgm:cxn modelId="{9E58C801-ED1A-47AF-96A4-F139D4238DF4}" srcId="{6A43EA91-9A85-4960-850C-0BB2B413909B}" destId="{9CCD9A05-8514-4F73-8556-7186E7D4F353}" srcOrd="2" destOrd="0" parTransId="{BE6229A9-D985-47F0-9D87-6E3B0E20296A}" sibTransId="{C0E4E770-327B-4255-82F1-2709557B8330}"/>
    <dgm:cxn modelId="{28CD1514-368F-49B7-B880-FA76811C173E}" type="presOf" srcId="{09941C93-8633-45B8-862D-453B0FF10789}" destId="{6E2C2361-F0E3-4A46-B3BC-61C94A9DBB82}" srcOrd="0" destOrd="0" presId="urn:microsoft.com/office/officeart/2008/layout/LinedList"/>
    <dgm:cxn modelId="{DD022F17-BB4B-428F-B661-F2EDEF98E021}" type="presOf" srcId="{39802AC3-CF9C-43FD-80F4-12D1BF895C81}" destId="{C800FF87-99B9-4783-B7ED-21BC6490B4FA}" srcOrd="0" destOrd="0" presId="urn:microsoft.com/office/officeart/2008/layout/LinedList"/>
    <dgm:cxn modelId="{01FDCA29-2CB8-4BDB-B2A4-0A5182CFA5D9}" type="presOf" srcId="{9CCD9A05-8514-4F73-8556-7186E7D4F353}" destId="{3E402F4E-DBC3-481E-B881-1162C14DEFC5}" srcOrd="0" destOrd="0" presId="urn:microsoft.com/office/officeart/2008/layout/LinedList"/>
    <dgm:cxn modelId="{F42E4F35-E506-499C-9EB4-1D1CBF938BE3}" type="presOf" srcId="{6A43EA91-9A85-4960-850C-0BB2B413909B}" destId="{FB0587B2-9D89-47B1-B0DB-B1AF70C3A94C}" srcOrd="0" destOrd="0" presId="urn:microsoft.com/office/officeart/2008/layout/LinedList"/>
    <dgm:cxn modelId="{4CD28538-08F4-45DE-9914-EEFF7D194AF7}" type="presOf" srcId="{00B8DE6F-F3FC-4210-AD1E-003F03CBBB63}" destId="{36A6D700-D608-41E2-8833-9057A290E67B}" srcOrd="0" destOrd="0" presId="urn:microsoft.com/office/officeart/2008/layout/LinedList"/>
    <dgm:cxn modelId="{7B55E13C-3B17-496F-9EF6-B21CFDBF821D}" srcId="{6A43EA91-9A85-4960-850C-0BB2B413909B}" destId="{00B8DE6F-F3FC-4210-AD1E-003F03CBBB63}" srcOrd="4" destOrd="0" parTransId="{2ACFEEFA-3D34-47A0-A6D2-DEF37C2D8655}" sibTransId="{908F9404-C585-4406-84A3-3CD4AC716A40}"/>
    <dgm:cxn modelId="{0DEA7266-CADF-47E8-B315-93A2581D898D}" type="presOf" srcId="{F2C271BF-F4DC-4AD0-A235-4C6AEFA15117}" destId="{C6CF0D65-6E0C-4769-AC73-8698FA40982D}" srcOrd="0" destOrd="0" presId="urn:microsoft.com/office/officeart/2008/layout/LinedList"/>
    <dgm:cxn modelId="{8E575A6F-FB49-4F95-ADE2-0EB19DFE5477}" srcId="{6A43EA91-9A85-4960-850C-0BB2B413909B}" destId="{13F0D5A1-7F72-453A-A5E2-3F5C926B5CD2}" srcOrd="1" destOrd="0" parTransId="{CB656497-EE35-4292-B112-2DB95408013D}" sibTransId="{67BB62E6-D677-43A7-818A-42ACEC923B84}"/>
    <dgm:cxn modelId="{0DC7897E-EE7B-4269-9056-9B4C669FAB69}" srcId="{6A43EA91-9A85-4960-850C-0BB2B413909B}" destId="{39802AC3-CF9C-43FD-80F4-12D1BF895C81}" srcOrd="6" destOrd="0" parTransId="{4E126E32-C05F-4760-9660-89ED38CC7842}" sibTransId="{69516099-15C7-4417-A66A-D23105E104D3}"/>
    <dgm:cxn modelId="{F391A581-B881-4EF1-A4EB-058F2D9D96CA}" srcId="{6A43EA91-9A85-4960-850C-0BB2B413909B}" destId="{09941C93-8633-45B8-862D-453B0FF10789}" srcOrd="0" destOrd="0" parTransId="{8DA4D7C8-CD52-49D4-9C8F-BBDED29D7D7B}" sibTransId="{7508A4F7-FE3F-40CC-8865-F2EF9E46D6EA}"/>
    <dgm:cxn modelId="{22538EC3-103A-4EA0-8203-83092AF6133E}" srcId="{6A43EA91-9A85-4960-850C-0BB2B413909B}" destId="{F90C848F-2EC3-4B45-94C7-67FB18057BAC}" srcOrd="5" destOrd="0" parTransId="{12EB471D-FEC9-4F6F-98EB-6339AD9D1761}" sibTransId="{2781DDEC-95A2-4072-9AB8-CDB177E84F5C}"/>
    <dgm:cxn modelId="{A199DED9-D074-4654-85DA-9C1436D25B86}" srcId="{6A43EA91-9A85-4960-850C-0BB2B413909B}" destId="{F2C271BF-F4DC-4AD0-A235-4C6AEFA15117}" srcOrd="3" destOrd="0" parTransId="{96C7494A-A125-4835-96EF-A88FBC29D5E7}" sibTransId="{31D30E6F-0FE5-4F96-ABCA-E43FF6B6CBF9}"/>
    <dgm:cxn modelId="{15D487E4-F00E-489C-8808-7001BB339889}" type="presOf" srcId="{13F0D5A1-7F72-453A-A5E2-3F5C926B5CD2}" destId="{3A5E0EAB-5341-454D-B1FB-87FC99F03978}" srcOrd="0" destOrd="0" presId="urn:microsoft.com/office/officeart/2008/layout/LinedList"/>
    <dgm:cxn modelId="{C7A891F1-6594-49FA-846D-2BD9B554AAB2}" type="presOf" srcId="{F90C848F-2EC3-4B45-94C7-67FB18057BAC}" destId="{72614C5B-A0F0-418D-B173-9D73F2239B8D}" srcOrd="0" destOrd="0" presId="urn:microsoft.com/office/officeart/2008/layout/LinedList"/>
    <dgm:cxn modelId="{0524FB6E-48A8-400B-974C-D8724DE8C48B}" type="presParOf" srcId="{FB0587B2-9D89-47B1-B0DB-B1AF70C3A94C}" destId="{9B83D3C4-9A74-4335-AF86-D7F9EE2A3043}" srcOrd="0" destOrd="0" presId="urn:microsoft.com/office/officeart/2008/layout/LinedList"/>
    <dgm:cxn modelId="{6326F268-6620-44D8-8922-074220C73A57}" type="presParOf" srcId="{FB0587B2-9D89-47B1-B0DB-B1AF70C3A94C}" destId="{9A56CDA3-A0BD-47AF-8BFD-DD83672F1AA9}" srcOrd="1" destOrd="0" presId="urn:microsoft.com/office/officeart/2008/layout/LinedList"/>
    <dgm:cxn modelId="{085C73EB-7ED0-4450-BEFD-588A8E081852}" type="presParOf" srcId="{9A56CDA3-A0BD-47AF-8BFD-DD83672F1AA9}" destId="{6E2C2361-F0E3-4A46-B3BC-61C94A9DBB82}" srcOrd="0" destOrd="0" presId="urn:microsoft.com/office/officeart/2008/layout/LinedList"/>
    <dgm:cxn modelId="{A71001EE-D371-418F-B026-736B70B8CA07}" type="presParOf" srcId="{9A56CDA3-A0BD-47AF-8BFD-DD83672F1AA9}" destId="{C92258B2-349B-4E0E-9520-7A2F70782A8F}" srcOrd="1" destOrd="0" presId="urn:microsoft.com/office/officeart/2008/layout/LinedList"/>
    <dgm:cxn modelId="{C2D6F96B-0DF6-441E-B832-233D30D88AEF}" type="presParOf" srcId="{FB0587B2-9D89-47B1-B0DB-B1AF70C3A94C}" destId="{EBED6BEB-FDBC-4E8D-9585-47C2F12AE288}" srcOrd="2" destOrd="0" presId="urn:microsoft.com/office/officeart/2008/layout/LinedList"/>
    <dgm:cxn modelId="{F158FA3C-706E-4C9B-A792-D26CFEE27B1C}" type="presParOf" srcId="{FB0587B2-9D89-47B1-B0DB-B1AF70C3A94C}" destId="{D86365D5-3167-40D8-90B0-9864339A3D6B}" srcOrd="3" destOrd="0" presId="urn:microsoft.com/office/officeart/2008/layout/LinedList"/>
    <dgm:cxn modelId="{34C5747C-A7EB-4708-9269-4DEA6E829298}" type="presParOf" srcId="{D86365D5-3167-40D8-90B0-9864339A3D6B}" destId="{3A5E0EAB-5341-454D-B1FB-87FC99F03978}" srcOrd="0" destOrd="0" presId="urn:microsoft.com/office/officeart/2008/layout/LinedList"/>
    <dgm:cxn modelId="{167037B3-7DDE-489E-B655-1D58F1F7C8F0}" type="presParOf" srcId="{D86365D5-3167-40D8-90B0-9864339A3D6B}" destId="{BBD55CA5-6DD4-49F9-8526-FC449E92C632}" srcOrd="1" destOrd="0" presId="urn:microsoft.com/office/officeart/2008/layout/LinedList"/>
    <dgm:cxn modelId="{86194862-C9B8-4640-8492-93A4D23F7271}" type="presParOf" srcId="{FB0587B2-9D89-47B1-B0DB-B1AF70C3A94C}" destId="{A1996CA4-C43D-4FD8-A460-C211E595BA37}" srcOrd="4" destOrd="0" presId="urn:microsoft.com/office/officeart/2008/layout/LinedList"/>
    <dgm:cxn modelId="{3D779A69-D5FD-47B3-A367-51D2C6228839}" type="presParOf" srcId="{FB0587B2-9D89-47B1-B0DB-B1AF70C3A94C}" destId="{C002B3A2-EF69-4846-B842-2DD1F942392D}" srcOrd="5" destOrd="0" presId="urn:microsoft.com/office/officeart/2008/layout/LinedList"/>
    <dgm:cxn modelId="{EC02E0F2-B4FE-4B17-A4E1-0807FF8FFA20}" type="presParOf" srcId="{C002B3A2-EF69-4846-B842-2DD1F942392D}" destId="{3E402F4E-DBC3-481E-B881-1162C14DEFC5}" srcOrd="0" destOrd="0" presId="urn:microsoft.com/office/officeart/2008/layout/LinedList"/>
    <dgm:cxn modelId="{375926B9-0BC3-4511-A9CD-5A286B8510D2}" type="presParOf" srcId="{C002B3A2-EF69-4846-B842-2DD1F942392D}" destId="{AB171283-9252-44D2-8226-1EB199BD5DBD}" srcOrd="1" destOrd="0" presId="urn:microsoft.com/office/officeart/2008/layout/LinedList"/>
    <dgm:cxn modelId="{D489A5FB-8246-4D06-BECF-CD084578AB56}" type="presParOf" srcId="{FB0587B2-9D89-47B1-B0DB-B1AF70C3A94C}" destId="{84666447-F0B4-4F16-BEF8-2245BCF816B7}" srcOrd="6" destOrd="0" presId="urn:microsoft.com/office/officeart/2008/layout/LinedList"/>
    <dgm:cxn modelId="{10DC72AA-C3A6-4D89-87B8-F7F8FE0CAD25}" type="presParOf" srcId="{FB0587B2-9D89-47B1-B0DB-B1AF70C3A94C}" destId="{30890CD5-2FA2-44A2-B243-A4865741FF13}" srcOrd="7" destOrd="0" presId="urn:microsoft.com/office/officeart/2008/layout/LinedList"/>
    <dgm:cxn modelId="{EAC6B636-6DBE-4FAD-A39C-8386696CE35F}" type="presParOf" srcId="{30890CD5-2FA2-44A2-B243-A4865741FF13}" destId="{C6CF0D65-6E0C-4769-AC73-8698FA40982D}" srcOrd="0" destOrd="0" presId="urn:microsoft.com/office/officeart/2008/layout/LinedList"/>
    <dgm:cxn modelId="{B3635340-2066-4063-AF58-163AC73A9AFD}" type="presParOf" srcId="{30890CD5-2FA2-44A2-B243-A4865741FF13}" destId="{B8D76F33-5E47-4892-A8BF-D7C9F98725A2}" srcOrd="1" destOrd="0" presId="urn:microsoft.com/office/officeart/2008/layout/LinedList"/>
    <dgm:cxn modelId="{992CF1CA-EDB3-4F43-9EA9-594416C9DF49}" type="presParOf" srcId="{FB0587B2-9D89-47B1-B0DB-B1AF70C3A94C}" destId="{A2C73124-38C3-4002-807C-AB7E97B6C148}" srcOrd="8" destOrd="0" presId="urn:microsoft.com/office/officeart/2008/layout/LinedList"/>
    <dgm:cxn modelId="{9A949D62-38C1-4AC4-8941-ADB5ED802C29}" type="presParOf" srcId="{FB0587B2-9D89-47B1-B0DB-B1AF70C3A94C}" destId="{1D594153-EA4C-4CC5-B353-E32B1F08DC7D}" srcOrd="9" destOrd="0" presId="urn:microsoft.com/office/officeart/2008/layout/LinedList"/>
    <dgm:cxn modelId="{340FEA55-2CC7-4D69-BE36-B162CAA6F482}" type="presParOf" srcId="{1D594153-EA4C-4CC5-B353-E32B1F08DC7D}" destId="{36A6D700-D608-41E2-8833-9057A290E67B}" srcOrd="0" destOrd="0" presId="urn:microsoft.com/office/officeart/2008/layout/LinedList"/>
    <dgm:cxn modelId="{6E36566D-4E4B-44E8-8B76-C94FEE752959}" type="presParOf" srcId="{1D594153-EA4C-4CC5-B353-E32B1F08DC7D}" destId="{B6B711D7-1C4B-4826-8A86-FC34F779C306}" srcOrd="1" destOrd="0" presId="urn:microsoft.com/office/officeart/2008/layout/LinedList"/>
    <dgm:cxn modelId="{07F74A49-14F2-4739-AD5A-769F4B512763}" type="presParOf" srcId="{FB0587B2-9D89-47B1-B0DB-B1AF70C3A94C}" destId="{93D95FFB-83CB-4933-8082-A359ED1E464B}" srcOrd="10" destOrd="0" presId="urn:microsoft.com/office/officeart/2008/layout/LinedList"/>
    <dgm:cxn modelId="{83076365-817E-4B48-87B5-09D13FD01FE3}" type="presParOf" srcId="{FB0587B2-9D89-47B1-B0DB-B1AF70C3A94C}" destId="{C2FA4749-5378-4020-9404-8F1C8D32AF2E}" srcOrd="11" destOrd="0" presId="urn:microsoft.com/office/officeart/2008/layout/LinedList"/>
    <dgm:cxn modelId="{9BC6C0F7-BFD3-4043-97B9-163D451088BD}" type="presParOf" srcId="{C2FA4749-5378-4020-9404-8F1C8D32AF2E}" destId="{72614C5B-A0F0-418D-B173-9D73F2239B8D}" srcOrd="0" destOrd="0" presId="urn:microsoft.com/office/officeart/2008/layout/LinedList"/>
    <dgm:cxn modelId="{58F458E4-0EE8-49B9-9DEE-CFD88A55CFE3}" type="presParOf" srcId="{C2FA4749-5378-4020-9404-8F1C8D32AF2E}" destId="{E92D1B0C-A21B-4DE0-86FE-82BF18A8782F}" srcOrd="1" destOrd="0" presId="urn:microsoft.com/office/officeart/2008/layout/LinedList"/>
    <dgm:cxn modelId="{9F1D291E-AD3A-4D9C-A060-F404916313E1}" type="presParOf" srcId="{FB0587B2-9D89-47B1-B0DB-B1AF70C3A94C}" destId="{60F35B4D-A951-4390-8A7B-B527FD062EB6}" srcOrd="12" destOrd="0" presId="urn:microsoft.com/office/officeart/2008/layout/LinedList"/>
    <dgm:cxn modelId="{11802C6C-8D11-4E8D-A454-C85BD6BA8B6B}" type="presParOf" srcId="{FB0587B2-9D89-47B1-B0DB-B1AF70C3A94C}" destId="{C79CEC50-FCB1-4302-8AF3-D20D3F050B95}" srcOrd="13" destOrd="0" presId="urn:microsoft.com/office/officeart/2008/layout/LinedList"/>
    <dgm:cxn modelId="{124B7235-6AD1-4BD8-ABDC-DBDA5F7F2B20}" type="presParOf" srcId="{C79CEC50-FCB1-4302-8AF3-D20D3F050B95}" destId="{C800FF87-99B9-4783-B7ED-21BC6490B4FA}" srcOrd="0" destOrd="0" presId="urn:microsoft.com/office/officeart/2008/layout/LinedList"/>
    <dgm:cxn modelId="{D13B7FE0-4BEA-405C-8A2A-E02E8597B26D}" type="presParOf" srcId="{C79CEC50-FCB1-4302-8AF3-D20D3F050B95}" destId="{A66D6A05-289E-4A56-80EF-1CB3A9912F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337AD-CCBC-4FCB-AEFA-072A5425581A}"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C66274EE-1434-4ACE-B2E8-FE4AAA65E02A}">
      <dgm:prSet/>
      <dgm:spPr/>
      <dgm:t>
        <a:bodyPr/>
        <a:lstStyle/>
        <a:p>
          <a:r>
            <a:rPr lang="en-GB" dirty="0"/>
            <a:t>Improve data collection on people ageing without children where they are and how they live</a:t>
          </a:r>
        </a:p>
        <a:p>
          <a:r>
            <a:rPr lang="en-GB" dirty="0"/>
            <a:t>Don’t make assumptions! </a:t>
          </a:r>
          <a:endParaRPr lang="en-US" dirty="0"/>
        </a:p>
      </dgm:t>
    </dgm:pt>
    <dgm:pt modelId="{2827427D-DAA5-4FBD-BA72-A0B0B97B392C}" type="parTrans" cxnId="{6A99365D-3842-449F-827C-B860F9A0CD45}">
      <dgm:prSet/>
      <dgm:spPr/>
      <dgm:t>
        <a:bodyPr/>
        <a:lstStyle/>
        <a:p>
          <a:endParaRPr lang="en-US"/>
        </a:p>
      </dgm:t>
    </dgm:pt>
    <dgm:pt modelId="{31EEC8E0-BF5A-4F6F-8E12-A9594B469843}" type="sibTrans" cxnId="{6A99365D-3842-449F-827C-B860F9A0CD45}">
      <dgm:prSet/>
      <dgm:spPr/>
      <dgm:t>
        <a:bodyPr/>
        <a:lstStyle/>
        <a:p>
          <a:endParaRPr lang="en-US"/>
        </a:p>
      </dgm:t>
    </dgm:pt>
    <dgm:pt modelId="{F2E71B0B-2D5C-4F63-98A3-8EA11A74C2E6}">
      <dgm:prSet/>
      <dgm:spPr/>
      <dgm:t>
        <a:bodyPr/>
        <a:lstStyle/>
        <a:p>
          <a:r>
            <a:rPr lang="en-GB" dirty="0"/>
            <a:t>Partnership and investment in development of more choice and of innovative solutions in care and housing to address needs of people ageing without family support  </a:t>
          </a:r>
          <a:endParaRPr lang="en-US" dirty="0"/>
        </a:p>
      </dgm:t>
    </dgm:pt>
    <dgm:pt modelId="{D2784202-7ACE-450C-968B-2BC4CDF547ED}" type="parTrans" cxnId="{DAFEAF2A-A672-422F-94D8-4A9BEFD5AE23}">
      <dgm:prSet/>
      <dgm:spPr/>
      <dgm:t>
        <a:bodyPr/>
        <a:lstStyle/>
        <a:p>
          <a:endParaRPr lang="en-US"/>
        </a:p>
      </dgm:t>
    </dgm:pt>
    <dgm:pt modelId="{9BE30274-F27C-45A3-A85F-5DAB7EF574B4}" type="sibTrans" cxnId="{DAFEAF2A-A672-422F-94D8-4A9BEFD5AE23}">
      <dgm:prSet/>
      <dgm:spPr/>
      <dgm:t>
        <a:bodyPr/>
        <a:lstStyle/>
        <a:p>
          <a:endParaRPr lang="en-US"/>
        </a:p>
      </dgm:t>
    </dgm:pt>
    <dgm:pt modelId="{8238AC14-5B76-4895-828E-912D9D05D182}">
      <dgm:prSet/>
      <dgm:spPr/>
      <dgm:t>
        <a:bodyPr/>
        <a:lstStyle/>
        <a:p>
          <a:r>
            <a:rPr lang="en-GB" dirty="0"/>
            <a:t>More research is needed on many aspects of AWOC experience – both positive and negative – and on the development and evaluation of successful AWOC  interventions &amp; models of support</a:t>
          </a:r>
          <a:endParaRPr lang="en-US" dirty="0"/>
        </a:p>
      </dgm:t>
    </dgm:pt>
    <dgm:pt modelId="{E2078644-6531-445E-A5B4-B37492034A66}" type="parTrans" cxnId="{9BEAE18B-640B-4A98-8E7D-1D3588424864}">
      <dgm:prSet/>
      <dgm:spPr/>
      <dgm:t>
        <a:bodyPr/>
        <a:lstStyle/>
        <a:p>
          <a:endParaRPr lang="en-US"/>
        </a:p>
      </dgm:t>
    </dgm:pt>
    <dgm:pt modelId="{7F710D75-C8E2-4F6E-9566-60B699A2B8FB}" type="sibTrans" cxnId="{9BEAE18B-640B-4A98-8E7D-1D3588424864}">
      <dgm:prSet/>
      <dgm:spPr/>
      <dgm:t>
        <a:bodyPr/>
        <a:lstStyle/>
        <a:p>
          <a:endParaRPr lang="en-US"/>
        </a:p>
      </dgm:t>
    </dgm:pt>
    <dgm:pt modelId="{B3B90EE4-2112-4942-B6C8-EADB6B721B5D}">
      <dgm:prSet/>
      <dgm:spPr/>
      <dgm:t>
        <a:bodyPr/>
        <a:lstStyle/>
        <a:p>
          <a:r>
            <a:rPr lang="en-GB" dirty="0"/>
            <a:t>Strengthen legal protections and improve advocacy support. Many AWOCs are also self-funders – there is a growing target market for new business solutions too</a:t>
          </a:r>
          <a:endParaRPr lang="en-US" dirty="0"/>
        </a:p>
      </dgm:t>
    </dgm:pt>
    <dgm:pt modelId="{38057DCC-5EF2-4642-B7B9-AD073E7C1830}" type="parTrans" cxnId="{45F8EC82-0723-468C-B98B-3ACFAC99197C}">
      <dgm:prSet/>
      <dgm:spPr/>
      <dgm:t>
        <a:bodyPr/>
        <a:lstStyle/>
        <a:p>
          <a:endParaRPr lang="en-US"/>
        </a:p>
      </dgm:t>
    </dgm:pt>
    <dgm:pt modelId="{5D349299-F3BF-4D32-A69E-F80DF37D5522}" type="sibTrans" cxnId="{45F8EC82-0723-468C-B98B-3ACFAC99197C}">
      <dgm:prSet/>
      <dgm:spPr/>
      <dgm:t>
        <a:bodyPr/>
        <a:lstStyle/>
        <a:p>
          <a:endParaRPr lang="en-US"/>
        </a:p>
      </dgm:t>
    </dgm:pt>
    <dgm:pt modelId="{B4E9678E-317E-45AB-8C10-07F19E8DEC2E}">
      <dgm:prSet/>
      <dgm:spPr/>
      <dgm:t>
        <a:bodyPr/>
        <a:lstStyle/>
        <a:p>
          <a:r>
            <a:rPr lang="en-GB" dirty="0"/>
            <a:t> There are many positive lessons to be learned about ageing from the experiences of people ageing without children – resilience, the importance of alternative networks, proactive steps in planning for later life,</a:t>
          </a:r>
          <a:endParaRPr lang="en-US" dirty="0"/>
        </a:p>
      </dgm:t>
    </dgm:pt>
    <dgm:pt modelId="{109ACC2A-9DA0-424E-BF0F-93888A1A9D4D}" type="parTrans" cxnId="{07F27BB8-5466-44B7-9A4E-357607E0A38F}">
      <dgm:prSet/>
      <dgm:spPr/>
      <dgm:t>
        <a:bodyPr/>
        <a:lstStyle/>
        <a:p>
          <a:endParaRPr lang="en-US"/>
        </a:p>
      </dgm:t>
    </dgm:pt>
    <dgm:pt modelId="{C215A268-3529-435C-8941-664BEC65976C}" type="sibTrans" cxnId="{07F27BB8-5466-44B7-9A4E-357607E0A38F}">
      <dgm:prSet/>
      <dgm:spPr/>
      <dgm:t>
        <a:bodyPr/>
        <a:lstStyle/>
        <a:p>
          <a:endParaRPr lang="en-US"/>
        </a:p>
      </dgm:t>
    </dgm:pt>
    <dgm:pt modelId="{24A982AD-0824-4C30-B0EA-C7D24B3B3597}">
      <dgm:prSet/>
      <dgm:spPr/>
      <dgm:t>
        <a:bodyPr/>
        <a:lstStyle/>
        <a:p>
          <a:r>
            <a:rPr lang="en-GB" dirty="0"/>
            <a:t>Addressing specific AWOC concerns and improving support  benefits all older people and the communities they live in</a:t>
          </a:r>
          <a:endParaRPr lang="en-US" dirty="0"/>
        </a:p>
      </dgm:t>
    </dgm:pt>
    <dgm:pt modelId="{D7E514C0-0AEC-4E58-963E-5DAC250790D3}" type="parTrans" cxnId="{A44E7737-C989-47FE-A8E6-A11D92920B8B}">
      <dgm:prSet/>
      <dgm:spPr/>
      <dgm:t>
        <a:bodyPr/>
        <a:lstStyle/>
        <a:p>
          <a:endParaRPr lang="en-US"/>
        </a:p>
      </dgm:t>
    </dgm:pt>
    <dgm:pt modelId="{A35DCB6C-4976-4451-ACAF-78E00424DF6A}" type="sibTrans" cxnId="{A44E7737-C989-47FE-A8E6-A11D92920B8B}">
      <dgm:prSet/>
      <dgm:spPr/>
      <dgm:t>
        <a:bodyPr/>
        <a:lstStyle/>
        <a:p>
          <a:endParaRPr lang="en-US"/>
        </a:p>
      </dgm:t>
    </dgm:pt>
    <dgm:pt modelId="{F88EDA2C-5BDC-4135-8986-A22ADB94C8F8}" type="pres">
      <dgm:prSet presAssocID="{FAE337AD-CCBC-4FCB-AEFA-072A5425581A}" presName="diagram" presStyleCnt="0">
        <dgm:presLayoutVars>
          <dgm:dir/>
          <dgm:resizeHandles val="exact"/>
        </dgm:presLayoutVars>
      </dgm:prSet>
      <dgm:spPr/>
    </dgm:pt>
    <dgm:pt modelId="{BC9A6EB9-EC9E-45F4-92CA-5860657C7637}" type="pres">
      <dgm:prSet presAssocID="{C66274EE-1434-4ACE-B2E8-FE4AAA65E02A}" presName="node" presStyleLbl="node1" presStyleIdx="0" presStyleCnt="6">
        <dgm:presLayoutVars>
          <dgm:bulletEnabled val="1"/>
        </dgm:presLayoutVars>
      </dgm:prSet>
      <dgm:spPr/>
    </dgm:pt>
    <dgm:pt modelId="{49A881A1-AC32-45A0-A95B-D9CC66FE996C}" type="pres">
      <dgm:prSet presAssocID="{31EEC8E0-BF5A-4F6F-8E12-A9594B469843}" presName="sibTrans" presStyleCnt="0"/>
      <dgm:spPr/>
    </dgm:pt>
    <dgm:pt modelId="{FC9A6FB4-C75E-47D2-9376-6100A46C9F53}" type="pres">
      <dgm:prSet presAssocID="{F2E71B0B-2D5C-4F63-98A3-8EA11A74C2E6}" presName="node" presStyleLbl="node1" presStyleIdx="1" presStyleCnt="6">
        <dgm:presLayoutVars>
          <dgm:bulletEnabled val="1"/>
        </dgm:presLayoutVars>
      </dgm:prSet>
      <dgm:spPr/>
    </dgm:pt>
    <dgm:pt modelId="{91A57B51-19D7-42FE-BC1C-69920F531CDF}" type="pres">
      <dgm:prSet presAssocID="{9BE30274-F27C-45A3-A85F-5DAB7EF574B4}" presName="sibTrans" presStyleCnt="0"/>
      <dgm:spPr/>
    </dgm:pt>
    <dgm:pt modelId="{D3C387A2-50AD-487D-80EF-80BDA17AEAF2}" type="pres">
      <dgm:prSet presAssocID="{8238AC14-5B76-4895-828E-912D9D05D182}" presName="node" presStyleLbl="node1" presStyleIdx="2" presStyleCnt="6">
        <dgm:presLayoutVars>
          <dgm:bulletEnabled val="1"/>
        </dgm:presLayoutVars>
      </dgm:prSet>
      <dgm:spPr/>
    </dgm:pt>
    <dgm:pt modelId="{1331EBB0-267E-49CC-88B0-82405CC54D70}" type="pres">
      <dgm:prSet presAssocID="{7F710D75-C8E2-4F6E-9566-60B699A2B8FB}" presName="sibTrans" presStyleCnt="0"/>
      <dgm:spPr/>
    </dgm:pt>
    <dgm:pt modelId="{BB6536C9-AA37-4A54-8D62-A73E62881CA4}" type="pres">
      <dgm:prSet presAssocID="{B3B90EE4-2112-4942-B6C8-EADB6B721B5D}" presName="node" presStyleLbl="node1" presStyleIdx="3" presStyleCnt="6">
        <dgm:presLayoutVars>
          <dgm:bulletEnabled val="1"/>
        </dgm:presLayoutVars>
      </dgm:prSet>
      <dgm:spPr/>
    </dgm:pt>
    <dgm:pt modelId="{3A311BC2-2030-4D63-ADC4-D35FFEA9293A}" type="pres">
      <dgm:prSet presAssocID="{5D349299-F3BF-4D32-A69E-F80DF37D5522}" presName="sibTrans" presStyleCnt="0"/>
      <dgm:spPr/>
    </dgm:pt>
    <dgm:pt modelId="{59CEDE27-0F15-40E7-9CA4-552211695E2F}" type="pres">
      <dgm:prSet presAssocID="{B4E9678E-317E-45AB-8C10-07F19E8DEC2E}" presName="node" presStyleLbl="node1" presStyleIdx="4" presStyleCnt="6">
        <dgm:presLayoutVars>
          <dgm:bulletEnabled val="1"/>
        </dgm:presLayoutVars>
      </dgm:prSet>
      <dgm:spPr/>
    </dgm:pt>
    <dgm:pt modelId="{064E59E3-0D82-4F1B-A292-0D2014AD842C}" type="pres">
      <dgm:prSet presAssocID="{C215A268-3529-435C-8941-664BEC65976C}" presName="sibTrans" presStyleCnt="0"/>
      <dgm:spPr/>
    </dgm:pt>
    <dgm:pt modelId="{BEDFE38A-812C-4922-816F-83F05AD00988}" type="pres">
      <dgm:prSet presAssocID="{24A982AD-0824-4C30-B0EA-C7D24B3B3597}" presName="node" presStyleLbl="node1" presStyleIdx="5" presStyleCnt="6">
        <dgm:presLayoutVars>
          <dgm:bulletEnabled val="1"/>
        </dgm:presLayoutVars>
      </dgm:prSet>
      <dgm:spPr/>
    </dgm:pt>
  </dgm:ptLst>
  <dgm:cxnLst>
    <dgm:cxn modelId="{DAFEAF2A-A672-422F-94D8-4A9BEFD5AE23}" srcId="{FAE337AD-CCBC-4FCB-AEFA-072A5425581A}" destId="{F2E71B0B-2D5C-4F63-98A3-8EA11A74C2E6}" srcOrd="1" destOrd="0" parTransId="{D2784202-7ACE-450C-968B-2BC4CDF547ED}" sibTransId="{9BE30274-F27C-45A3-A85F-5DAB7EF574B4}"/>
    <dgm:cxn modelId="{A44E7737-C989-47FE-A8E6-A11D92920B8B}" srcId="{FAE337AD-CCBC-4FCB-AEFA-072A5425581A}" destId="{24A982AD-0824-4C30-B0EA-C7D24B3B3597}" srcOrd="5" destOrd="0" parTransId="{D7E514C0-0AEC-4E58-963E-5DAC250790D3}" sibTransId="{A35DCB6C-4976-4451-ACAF-78E00424DF6A}"/>
    <dgm:cxn modelId="{7CB4C337-F632-49E6-9D6E-1ED506E3458F}" type="presOf" srcId="{8238AC14-5B76-4895-828E-912D9D05D182}" destId="{D3C387A2-50AD-487D-80EF-80BDA17AEAF2}" srcOrd="0" destOrd="0" presId="urn:microsoft.com/office/officeart/2005/8/layout/default"/>
    <dgm:cxn modelId="{6A99365D-3842-449F-827C-B860F9A0CD45}" srcId="{FAE337AD-CCBC-4FCB-AEFA-072A5425581A}" destId="{C66274EE-1434-4ACE-B2E8-FE4AAA65E02A}" srcOrd="0" destOrd="0" parTransId="{2827427D-DAA5-4FBD-BA72-A0B0B97B392C}" sibTransId="{31EEC8E0-BF5A-4F6F-8E12-A9594B469843}"/>
    <dgm:cxn modelId="{81B1AA60-6F4E-47C9-86F2-8D056236114E}" type="presOf" srcId="{C66274EE-1434-4ACE-B2E8-FE4AAA65E02A}" destId="{BC9A6EB9-EC9E-45F4-92CA-5860657C7637}" srcOrd="0" destOrd="0" presId="urn:microsoft.com/office/officeart/2005/8/layout/default"/>
    <dgm:cxn modelId="{A0194A41-6D78-4430-AEF9-BB6B3A4DB82C}" type="presOf" srcId="{FAE337AD-CCBC-4FCB-AEFA-072A5425581A}" destId="{F88EDA2C-5BDC-4135-8986-A22ADB94C8F8}" srcOrd="0" destOrd="0" presId="urn:microsoft.com/office/officeart/2005/8/layout/default"/>
    <dgm:cxn modelId="{290D697C-99F3-4267-99A0-BC93AAD0F698}" type="presOf" srcId="{24A982AD-0824-4C30-B0EA-C7D24B3B3597}" destId="{BEDFE38A-812C-4922-816F-83F05AD00988}" srcOrd="0" destOrd="0" presId="urn:microsoft.com/office/officeart/2005/8/layout/default"/>
    <dgm:cxn modelId="{45F8EC82-0723-468C-B98B-3ACFAC99197C}" srcId="{FAE337AD-CCBC-4FCB-AEFA-072A5425581A}" destId="{B3B90EE4-2112-4942-B6C8-EADB6B721B5D}" srcOrd="3" destOrd="0" parTransId="{38057DCC-5EF2-4642-B7B9-AD073E7C1830}" sibTransId="{5D349299-F3BF-4D32-A69E-F80DF37D5522}"/>
    <dgm:cxn modelId="{9BEAE18B-640B-4A98-8E7D-1D3588424864}" srcId="{FAE337AD-CCBC-4FCB-AEFA-072A5425581A}" destId="{8238AC14-5B76-4895-828E-912D9D05D182}" srcOrd="2" destOrd="0" parTransId="{E2078644-6531-445E-A5B4-B37492034A66}" sibTransId="{7F710D75-C8E2-4F6E-9566-60B699A2B8FB}"/>
    <dgm:cxn modelId="{07F27BB8-5466-44B7-9A4E-357607E0A38F}" srcId="{FAE337AD-CCBC-4FCB-AEFA-072A5425581A}" destId="{B4E9678E-317E-45AB-8C10-07F19E8DEC2E}" srcOrd="4" destOrd="0" parTransId="{109ACC2A-9DA0-424E-BF0F-93888A1A9D4D}" sibTransId="{C215A268-3529-435C-8941-664BEC65976C}"/>
    <dgm:cxn modelId="{3BB6DCD8-A3AE-4DAE-951E-3D0353D47ED2}" type="presOf" srcId="{F2E71B0B-2D5C-4F63-98A3-8EA11A74C2E6}" destId="{FC9A6FB4-C75E-47D2-9376-6100A46C9F53}" srcOrd="0" destOrd="0" presId="urn:microsoft.com/office/officeart/2005/8/layout/default"/>
    <dgm:cxn modelId="{98C522E0-9CF4-4FC7-B2A9-8517A5962EC7}" type="presOf" srcId="{B4E9678E-317E-45AB-8C10-07F19E8DEC2E}" destId="{59CEDE27-0F15-40E7-9CA4-552211695E2F}" srcOrd="0" destOrd="0" presId="urn:microsoft.com/office/officeart/2005/8/layout/default"/>
    <dgm:cxn modelId="{60619CFD-AD59-4D3D-BDEB-13073B482001}" type="presOf" srcId="{B3B90EE4-2112-4942-B6C8-EADB6B721B5D}" destId="{BB6536C9-AA37-4A54-8D62-A73E62881CA4}" srcOrd="0" destOrd="0" presId="urn:microsoft.com/office/officeart/2005/8/layout/default"/>
    <dgm:cxn modelId="{705A400D-232F-4951-BBA3-F8419E761E9D}" type="presParOf" srcId="{F88EDA2C-5BDC-4135-8986-A22ADB94C8F8}" destId="{BC9A6EB9-EC9E-45F4-92CA-5860657C7637}" srcOrd="0" destOrd="0" presId="urn:microsoft.com/office/officeart/2005/8/layout/default"/>
    <dgm:cxn modelId="{A2BCC9FA-91DC-4500-97A7-C3C362004CF7}" type="presParOf" srcId="{F88EDA2C-5BDC-4135-8986-A22ADB94C8F8}" destId="{49A881A1-AC32-45A0-A95B-D9CC66FE996C}" srcOrd="1" destOrd="0" presId="urn:microsoft.com/office/officeart/2005/8/layout/default"/>
    <dgm:cxn modelId="{25030F07-26B7-4A10-9022-793C74774DF6}" type="presParOf" srcId="{F88EDA2C-5BDC-4135-8986-A22ADB94C8F8}" destId="{FC9A6FB4-C75E-47D2-9376-6100A46C9F53}" srcOrd="2" destOrd="0" presId="urn:microsoft.com/office/officeart/2005/8/layout/default"/>
    <dgm:cxn modelId="{A31F8460-A0B9-4F15-A42E-9DDB454A62F3}" type="presParOf" srcId="{F88EDA2C-5BDC-4135-8986-A22ADB94C8F8}" destId="{91A57B51-19D7-42FE-BC1C-69920F531CDF}" srcOrd="3" destOrd="0" presId="urn:microsoft.com/office/officeart/2005/8/layout/default"/>
    <dgm:cxn modelId="{D51E8005-6533-4B3D-8871-6FC688B1E861}" type="presParOf" srcId="{F88EDA2C-5BDC-4135-8986-A22ADB94C8F8}" destId="{D3C387A2-50AD-487D-80EF-80BDA17AEAF2}" srcOrd="4" destOrd="0" presId="urn:microsoft.com/office/officeart/2005/8/layout/default"/>
    <dgm:cxn modelId="{526D51E8-293E-40A7-9690-A23F100764ED}" type="presParOf" srcId="{F88EDA2C-5BDC-4135-8986-A22ADB94C8F8}" destId="{1331EBB0-267E-49CC-88B0-82405CC54D70}" srcOrd="5" destOrd="0" presId="urn:microsoft.com/office/officeart/2005/8/layout/default"/>
    <dgm:cxn modelId="{E22E6C40-6EA7-4B3F-B119-5A763FC57BFE}" type="presParOf" srcId="{F88EDA2C-5BDC-4135-8986-A22ADB94C8F8}" destId="{BB6536C9-AA37-4A54-8D62-A73E62881CA4}" srcOrd="6" destOrd="0" presId="urn:microsoft.com/office/officeart/2005/8/layout/default"/>
    <dgm:cxn modelId="{29DAECCE-AAF8-4FF8-9524-24049DD1D4C2}" type="presParOf" srcId="{F88EDA2C-5BDC-4135-8986-A22ADB94C8F8}" destId="{3A311BC2-2030-4D63-ADC4-D35FFEA9293A}" srcOrd="7" destOrd="0" presId="urn:microsoft.com/office/officeart/2005/8/layout/default"/>
    <dgm:cxn modelId="{375CE4F5-B125-4E4F-9DA3-4E76EFB10902}" type="presParOf" srcId="{F88EDA2C-5BDC-4135-8986-A22ADB94C8F8}" destId="{59CEDE27-0F15-40E7-9CA4-552211695E2F}" srcOrd="8" destOrd="0" presId="urn:microsoft.com/office/officeart/2005/8/layout/default"/>
    <dgm:cxn modelId="{BF5D3B7F-F0FD-4170-8760-0189F559BA9B}" type="presParOf" srcId="{F88EDA2C-5BDC-4135-8986-A22ADB94C8F8}" destId="{064E59E3-0D82-4F1B-A292-0D2014AD842C}" srcOrd="9" destOrd="0" presId="urn:microsoft.com/office/officeart/2005/8/layout/default"/>
    <dgm:cxn modelId="{7B5567C8-2952-4453-A1FF-AE130F3160E7}" type="presParOf" srcId="{F88EDA2C-5BDC-4135-8986-A22ADB94C8F8}" destId="{BEDFE38A-812C-4922-816F-83F05AD0098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3D3C4-9A74-4335-AF86-D7F9EE2A3043}">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C2361-F0E3-4A46-B3BC-61C94A9DBB82}">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Over a decade of raising awareness &amp; getting the impact acknowledged at national level- it was a hard sell initially although also resonated with many!</a:t>
          </a:r>
          <a:endParaRPr lang="en-US" sz="1700" kern="1200" dirty="0"/>
        </a:p>
      </dsp:txBody>
      <dsp:txXfrm>
        <a:off x="0" y="531"/>
        <a:ext cx="10515600" cy="621467"/>
      </dsp:txXfrm>
    </dsp:sp>
    <dsp:sp modelId="{EBED6BEB-FDBC-4E8D-9585-47C2F12AE288}">
      <dsp:nvSpPr>
        <dsp:cNvPr id="0" name=""/>
        <dsp:cNvSpPr/>
      </dsp:nvSpPr>
      <dsp:spPr>
        <a:xfrm>
          <a:off x="0" y="62199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E0EAB-5341-454D-B1FB-87FC99F03978}">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“It’s more than you think” Not a homogenous group, growing numbers and increasingly diverse experience of growing older without children (for many different reasons)</a:t>
          </a:r>
        </a:p>
      </dsp:txBody>
      <dsp:txXfrm>
        <a:off x="0" y="621999"/>
        <a:ext cx="10515600" cy="621467"/>
      </dsp:txXfrm>
    </dsp:sp>
    <dsp:sp modelId="{A1996CA4-C43D-4FD8-A460-C211E595BA37}">
      <dsp:nvSpPr>
        <dsp:cNvPr id="0" name=""/>
        <dsp:cNvSpPr/>
      </dsp:nvSpPr>
      <dsp:spPr>
        <a:xfrm>
          <a:off x="0" y="124346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02F4E-DBC3-481E-B881-1162C14DEFC5}">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Being AWOC can exacerbate some of the more recognised challenges ageing people may face (also exposing of other inequalities and intersectionality) – a social and equalities issue</a:t>
          </a:r>
          <a:endParaRPr lang="en-US" sz="1700" kern="1200" dirty="0"/>
        </a:p>
      </dsp:txBody>
      <dsp:txXfrm>
        <a:off x="0" y="1243467"/>
        <a:ext cx="10515600" cy="621467"/>
      </dsp:txXfrm>
    </dsp:sp>
    <dsp:sp modelId="{84666447-F0B4-4F16-BEF8-2245BCF816B7}">
      <dsp:nvSpPr>
        <dsp:cNvPr id="0" name=""/>
        <dsp:cNvSpPr/>
      </dsp:nvSpPr>
      <dsp:spPr>
        <a:xfrm>
          <a:off x="0" y="186493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F0D65-6E0C-4769-AC73-8698FA40982D}">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Common concerns continue to be  – fear of judgement, invisibility (who will speak up for me), social isolation, unmet care needs, loss of independence, dementia, EOL care, dying alone</a:t>
          </a:r>
          <a:endParaRPr lang="en-US" sz="1700" kern="1200" dirty="0"/>
        </a:p>
      </dsp:txBody>
      <dsp:txXfrm>
        <a:off x="0" y="1864935"/>
        <a:ext cx="10515600" cy="621467"/>
      </dsp:txXfrm>
    </dsp:sp>
    <dsp:sp modelId="{A2C73124-38C3-4002-807C-AB7E97B6C148}">
      <dsp:nvSpPr>
        <dsp:cNvPr id="0" name=""/>
        <dsp:cNvSpPr/>
      </dsp:nvSpPr>
      <dsp:spPr>
        <a:xfrm>
          <a:off x="0" y="248640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6D700-D608-41E2-8833-9057A290E67B}">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Being able to access AWOC-relevant information and advice – both formally and informally (e.g. Facebook sharing) is essential</a:t>
          </a:r>
          <a:endParaRPr lang="en-US" sz="1700" kern="1200" dirty="0"/>
        </a:p>
      </dsp:txBody>
      <dsp:txXfrm>
        <a:off x="0" y="2486402"/>
        <a:ext cx="10515600" cy="621467"/>
      </dsp:txXfrm>
    </dsp:sp>
    <dsp:sp modelId="{93D95FFB-83CB-4933-8082-A359ED1E464B}">
      <dsp:nvSpPr>
        <dsp:cNvPr id="0" name=""/>
        <dsp:cNvSpPr/>
      </dsp:nvSpPr>
      <dsp:spPr>
        <a:xfrm>
          <a:off x="0" y="310787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614C5B-A0F0-418D-B173-9D73F2239B8D}">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The experience of being a carer, often for for ageing parents can be a key trigger  - the majority of AWOCs are or have been carers</a:t>
          </a:r>
          <a:endParaRPr lang="en-US" sz="1700" kern="1200"/>
        </a:p>
      </dsp:txBody>
      <dsp:txXfrm>
        <a:off x="0" y="3107870"/>
        <a:ext cx="10515600" cy="621467"/>
      </dsp:txXfrm>
    </dsp:sp>
    <dsp:sp modelId="{60F35B4D-A951-4390-8A7B-B527FD062EB6}">
      <dsp:nvSpPr>
        <dsp:cNvPr id="0" name=""/>
        <dsp:cNvSpPr/>
      </dsp:nvSpPr>
      <dsp:spPr>
        <a:xfrm>
          <a:off x="0" y="372933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0FF87-99B9-4783-B7ED-21BC6490B4FA}">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0" y="3729338"/>
        <a:ext cx="10515600" cy="62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A6EB9-EC9E-45F4-92CA-5860657C7637}">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Improve data collection on people ageing without children where they are and how they live</a:t>
          </a:r>
        </a:p>
        <a:p>
          <a:pPr marL="0" lvl="0" indent="0" algn="ctr" defTabSz="800100">
            <a:lnSpc>
              <a:spcPct val="90000"/>
            </a:lnSpc>
            <a:spcBef>
              <a:spcPct val="0"/>
            </a:spcBef>
            <a:spcAft>
              <a:spcPct val="35000"/>
            </a:spcAft>
            <a:buNone/>
          </a:pPr>
          <a:r>
            <a:rPr lang="en-GB" sz="1800" kern="1200" dirty="0"/>
            <a:t>Don’t make assumptions! </a:t>
          </a:r>
          <a:endParaRPr lang="en-US" sz="1800" kern="1200" dirty="0"/>
        </a:p>
      </dsp:txBody>
      <dsp:txXfrm>
        <a:off x="0" y="39687"/>
        <a:ext cx="3286125" cy="1971675"/>
      </dsp:txXfrm>
    </dsp:sp>
    <dsp:sp modelId="{FC9A6FB4-C75E-47D2-9376-6100A46C9F53}">
      <dsp:nvSpPr>
        <dsp:cNvPr id="0" name=""/>
        <dsp:cNvSpPr/>
      </dsp:nvSpPr>
      <dsp:spPr>
        <a:xfrm>
          <a:off x="3614737" y="39687"/>
          <a:ext cx="3286125" cy="1971675"/>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Partnership and investment in development of more choice and of innovative solutions in care and housing to address needs of people ageing without family support  </a:t>
          </a:r>
          <a:endParaRPr lang="en-US" sz="1800" kern="1200" dirty="0"/>
        </a:p>
      </dsp:txBody>
      <dsp:txXfrm>
        <a:off x="3614737" y="39687"/>
        <a:ext cx="3286125" cy="1971675"/>
      </dsp:txXfrm>
    </dsp:sp>
    <dsp:sp modelId="{D3C387A2-50AD-487D-80EF-80BDA17AEAF2}">
      <dsp:nvSpPr>
        <dsp:cNvPr id="0" name=""/>
        <dsp:cNvSpPr/>
      </dsp:nvSpPr>
      <dsp:spPr>
        <a:xfrm>
          <a:off x="7229475" y="39687"/>
          <a:ext cx="3286125" cy="1971675"/>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More research is needed on many aspects of AWOC experience – both positive and negative – and on the development and evaluation of successful AWOC  interventions &amp; models of support</a:t>
          </a:r>
          <a:endParaRPr lang="en-US" sz="1800" kern="1200" dirty="0"/>
        </a:p>
      </dsp:txBody>
      <dsp:txXfrm>
        <a:off x="7229475" y="39687"/>
        <a:ext cx="3286125" cy="1971675"/>
      </dsp:txXfrm>
    </dsp:sp>
    <dsp:sp modelId="{BB6536C9-AA37-4A54-8D62-A73E62881CA4}">
      <dsp:nvSpPr>
        <dsp:cNvPr id="0" name=""/>
        <dsp:cNvSpPr/>
      </dsp:nvSpPr>
      <dsp:spPr>
        <a:xfrm>
          <a:off x="0" y="2339975"/>
          <a:ext cx="3286125" cy="1971675"/>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Strengthen legal protections and improve advocacy support. Many AWOCs are also self-funders – there is a growing target market for new business solutions too</a:t>
          </a:r>
          <a:endParaRPr lang="en-US" sz="1800" kern="1200" dirty="0"/>
        </a:p>
      </dsp:txBody>
      <dsp:txXfrm>
        <a:off x="0" y="2339975"/>
        <a:ext cx="3286125" cy="1971675"/>
      </dsp:txXfrm>
    </dsp:sp>
    <dsp:sp modelId="{59CEDE27-0F15-40E7-9CA4-552211695E2F}">
      <dsp:nvSpPr>
        <dsp:cNvPr id="0" name=""/>
        <dsp:cNvSpPr/>
      </dsp:nvSpPr>
      <dsp:spPr>
        <a:xfrm>
          <a:off x="3614737" y="2339975"/>
          <a:ext cx="3286125" cy="1971675"/>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 There are many positive lessons to be learned about ageing from the experiences of people ageing without children – resilience, the importance of alternative networks, proactive steps in planning for later life,</a:t>
          </a:r>
          <a:endParaRPr lang="en-US" sz="1800" kern="1200" dirty="0"/>
        </a:p>
      </dsp:txBody>
      <dsp:txXfrm>
        <a:off x="3614737" y="2339975"/>
        <a:ext cx="3286125" cy="1971675"/>
      </dsp:txXfrm>
    </dsp:sp>
    <dsp:sp modelId="{BEDFE38A-812C-4922-816F-83F05AD00988}">
      <dsp:nvSpPr>
        <dsp:cNvPr id="0" name=""/>
        <dsp:cNvSpPr/>
      </dsp:nvSpPr>
      <dsp:spPr>
        <a:xfrm>
          <a:off x="7229475" y="2339975"/>
          <a:ext cx="3286125" cy="197167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Addressing specific AWOC concerns and improving support  benefits all older people and the communities they live in</a:t>
          </a:r>
          <a:endParaRPr lang="en-US" sz="1800" kern="1200" dirty="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2A981-44E5-4FC5-8BF6-65AD6412517D}"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8A176-4B70-481B-AC25-2675F1149358}" type="slidenum">
              <a:rPr lang="en-GB" smtClean="0"/>
              <a:t>‹#›</a:t>
            </a:fld>
            <a:endParaRPr lang="en-GB"/>
          </a:p>
        </p:txBody>
      </p:sp>
    </p:spTree>
    <p:extLst>
      <p:ext uri="{BB962C8B-B14F-4D97-AF65-F5344CB8AC3E}">
        <p14:creationId xmlns:p14="http://schemas.microsoft.com/office/powerpoint/2010/main" val="313094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on behalf of AWOC I’d like to thank you for inviting me to participate in this webinar – and for the publication of the Older People Without Children report which we welcome and appreciate and the findings and recommendations of which we endorse. </a:t>
            </a:r>
          </a:p>
          <a:p>
            <a:r>
              <a:rPr lang="en-GB" dirty="0"/>
              <a:t>One of our objectives from the start has also been to stimulate and promote further research into ageing without children and from my personal perspective as a former writer of lit reviews it’s great to see a new literature review on the topic</a:t>
            </a:r>
          </a:p>
          <a:p>
            <a:endParaRPr lang="en-GB" dirty="0"/>
          </a:p>
          <a:p>
            <a:endParaRPr lang="en-GB" dirty="0"/>
          </a:p>
        </p:txBody>
      </p:sp>
      <p:sp>
        <p:nvSpPr>
          <p:cNvPr id="4" name="Slide Number Placeholder 3"/>
          <p:cNvSpPr>
            <a:spLocks noGrp="1"/>
          </p:cNvSpPr>
          <p:nvPr>
            <p:ph type="sldNum" sz="quarter" idx="5"/>
          </p:nvPr>
        </p:nvSpPr>
        <p:spPr/>
        <p:txBody>
          <a:bodyPr/>
          <a:lstStyle/>
          <a:p>
            <a:fld id="{F3A8A176-4B70-481B-AC25-2675F1149358}" type="slidenum">
              <a:rPr lang="en-GB" smtClean="0"/>
              <a:t>1</a:t>
            </a:fld>
            <a:endParaRPr lang="en-GB"/>
          </a:p>
        </p:txBody>
      </p:sp>
    </p:spTree>
    <p:extLst>
      <p:ext uri="{BB962C8B-B14F-4D97-AF65-F5344CB8AC3E}">
        <p14:creationId xmlns:p14="http://schemas.microsoft.com/office/powerpoint/2010/main" val="294947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AWOC timeline – key developments over the past decade since the initial Guardian article and the first AWOC Conference in London</a:t>
            </a:r>
          </a:p>
          <a:p>
            <a:r>
              <a:rPr lang="en-GB" dirty="0"/>
              <a:t>Our starting point was that as the article stated nobody was talking about ageing without children in relation to policy on ageing – this included the organisations working with and on behalf of older people – a shared concern about what happens to an ageing population without children when health and care provision is under such pressure</a:t>
            </a:r>
          </a:p>
          <a:p>
            <a:r>
              <a:rPr lang="en-GB" dirty="0"/>
              <a:t>Initial AWOC focus on campaigning, raising awareness, providing a space where people who were AWOC to meet and talk about how this impacted on them, encouraging research into assumptions made about ageing without children and looking at ways to create more </a:t>
            </a:r>
            <a:r>
              <a:rPr lang="en-GB" dirty="0" err="1"/>
              <a:t>sustaninable</a:t>
            </a:r>
            <a:r>
              <a:rPr lang="en-GB" dirty="0"/>
              <a:t> long term solutions to different forms </a:t>
            </a:r>
            <a:r>
              <a:rPr lang="en-GB"/>
              <a:t>of support</a:t>
            </a:r>
            <a:endParaRPr lang="en-GB" dirty="0"/>
          </a:p>
          <a:p>
            <a:r>
              <a:rPr lang="en-GB" dirty="0"/>
              <a:t>Wrongly seen as a women’s issue “Falling fertility what will the UK be like with fewer babies” Guardian (30 August) – Jane Falkingham Director of Centre for Population Change - </a:t>
            </a:r>
          </a:p>
          <a:p>
            <a:r>
              <a:rPr lang="en-GB" dirty="0"/>
              <a:t>Interestingly a decade later in 2024 The Guardian published another article by one of its own journalists “the shrunken state expects families to fill the voids in health and social care. Woe betide those without children”</a:t>
            </a:r>
          </a:p>
          <a:p>
            <a:endParaRPr lang="en-GB" dirty="0"/>
          </a:p>
          <a:p>
            <a:r>
              <a:rPr lang="en-GB" dirty="0"/>
              <a:t>Ageing policies do not differentiate between those with family support – and those without – initially seen by some as a non-issue</a:t>
            </a:r>
          </a:p>
          <a:p>
            <a:r>
              <a:rPr lang="en-GB" dirty="0"/>
              <a:t>Our work pre-pandemic – working with Beth Johnson Foundation – Our Voces a key report – be good to do something similar now to see how they compare . All reports can be downloaded from our website</a:t>
            </a:r>
          </a:p>
          <a:p>
            <a:r>
              <a:rPr lang="en-GB" dirty="0"/>
              <a:t>Our Voices report 400 people were asked about </a:t>
            </a:r>
            <a:r>
              <a:rPr lang="en-GB" dirty="0" err="1"/>
              <a:t>thei</a:t>
            </a:r>
            <a:endParaRPr lang="en-GB" dirty="0"/>
          </a:p>
          <a:p>
            <a:r>
              <a:rPr lang="en-GB" dirty="0"/>
              <a:t>Quick run through recent developments – Covid, the two reports on impact of the pandemic – decision to reform as a charity</a:t>
            </a:r>
          </a:p>
        </p:txBody>
      </p:sp>
      <p:sp>
        <p:nvSpPr>
          <p:cNvPr id="4" name="Slide Number Placeholder 3"/>
          <p:cNvSpPr>
            <a:spLocks noGrp="1"/>
          </p:cNvSpPr>
          <p:nvPr>
            <p:ph type="sldNum" sz="quarter" idx="5"/>
          </p:nvPr>
        </p:nvSpPr>
        <p:spPr/>
        <p:txBody>
          <a:bodyPr/>
          <a:lstStyle/>
          <a:p>
            <a:fld id="{F3A8A176-4B70-481B-AC25-2675F1149358}" type="slidenum">
              <a:rPr lang="en-GB" smtClean="0"/>
              <a:t>2</a:t>
            </a:fld>
            <a:endParaRPr lang="en-GB"/>
          </a:p>
        </p:txBody>
      </p:sp>
    </p:spTree>
    <p:extLst>
      <p:ext uri="{BB962C8B-B14F-4D97-AF65-F5344CB8AC3E}">
        <p14:creationId xmlns:p14="http://schemas.microsoft.com/office/powerpoint/2010/main" val="405223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external “environment” has changed over the past decade – there is greater recognition and awareness (largely due to the campaigning work of AWOC over the past decade) now of the impact of ageing without children/family support and of the future implications of this demographic and social and cultural shift (</a:t>
            </a:r>
            <a:r>
              <a:rPr lang="en-GB" dirty="0" err="1"/>
              <a:t>cf</a:t>
            </a:r>
            <a:r>
              <a:rPr lang="en-GB" dirty="0"/>
              <a:t> Guardian article last weekend) and of the needs of a growing number of people who are growing older without the availability of family care and support – however the policy, legislation and solutions require more focus and investment we need a wider range of alternative models of support and approaches and – more research on the effectiveness of different interventions and effectiveness of particular approaches. Time for more solutions</a:t>
            </a:r>
          </a:p>
          <a:p>
            <a:r>
              <a:rPr lang="en-GB" dirty="0"/>
              <a:t>Also growing numbers of younger people debating on whether to have children or not – economic challenges, anxieties around climate change, and the uncertainty of world politics, more personal choice</a:t>
            </a:r>
          </a:p>
          <a:p>
            <a:r>
              <a:rPr lang="en-GB" dirty="0"/>
              <a:t>What I also appreciate about the report is that it mentions that there can also be strengths and lessons to be learned from the way people ageing without children individually and collectively demonstrate great adaptability and resilience in trying to shape care and support and advocate for services that bets meet our specific needs – there are positive messages and opportunities and we try to focus on those as well as highlighting the challenges</a:t>
            </a:r>
          </a:p>
          <a:p>
            <a:r>
              <a:rPr lang="en-GB" dirty="0"/>
              <a:t>Fears – also particularly around invisibility and having nobody to speak up for you in care settings. Dying alone – last week’s article in Guardian “epidemic of lonely deaths with 68,000 people expected to die alone and unnoticed this year in UK mainly aged over 65</a:t>
            </a:r>
          </a:p>
          <a:p>
            <a:r>
              <a:rPr lang="en-GB" dirty="0" err="1"/>
              <a:t>Targetted</a:t>
            </a:r>
            <a:r>
              <a:rPr lang="en-GB" dirty="0"/>
              <a:t> advice, interventions and support needed which recognise and understand the challenge that AWOCs can face</a:t>
            </a:r>
          </a:p>
          <a:p>
            <a:r>
              <a:rPr lang="en-GB" dirty="0"/>
              <a:t>AWOC part of a wider movement of campaigns and groups challenging the status quo in health and social care – WIGO, Social care Future etc</a:t>
            </a:r>
          </a:p>
          <a:p>
            <a:r>
              <a:rPr lang="en-GB" dirty="0"/>
              <a:t>Experience of being a carer – that is the family carer angle – recent presentation to Carers Research Advisory Group conference – comes up a lot as that lightbulb moment for many who join us</a:t>
            </a:r>
          </a:p>
          <a:p>
            <a:r>
              <a:rPr lang="en-GB" dirty="0"/>
              <a:t>AWOC is about to embark on a strategy review to look at what is now needed in terms of future support – where we focus our efforts and how we can work with other organisations at both local and national level to develop practical solutions and embed AWOC considerations into national policy frameworks</a:t>
            </a:r>
          </a:p>
        </p:txBody>
      </p:sp>
      <p:sp>
        <p:nvSpPr>
          <p:cNvPr id="4" name="Slide Number Placeholder 3"/>
          <p:cNvSpPr>
            <a:spLocks noGrp="1"/>
          </p:cNvSpPr>
          <p:nvPr>
            <p:ph type="sldNum" sz="quarter" idx="5"/>
          </p:nvPr>
        </p:nvSpPr>
        <p:spPr/>
        <p:txBody>
          <a:bodyPr/>
          <a:lstStyle/>
          <a:p>
            <a:fld id="{F3A8A176-4B70-481B-AC25-2675F1149358}" type="slidenum">
              <a:rPr lang="en-GB" smtClean="0"/>
              <a:t>3</a:t>
            </a:fld>
            <a:endParaRPr lang="en-GB"/>
          </a:p>
        </p:txBody>
      </p:sp>
    </p:spTree>
    <p:extLst>
      <p:ext uri="{BB962C8B-B14F-4D97-AF65-F5344CB8AC3E}">
        <p14:creationId xmlns:p14="http://schemas.microsoft.com/office/powerpoint/2010/main" val="415168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AWOC is about to embark on a strategy review to look at what is now needed in terms of future support – where we focus our efforts and how we can work with other organisations at both local and national level to develop practical sustainable solutions and embed AWOC considerations into national and local policy frameworks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past we have worked with local Age Uks PRAMA Care, Independent Age, National Care Forum – see reports on our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 stories to reflect the voices and diversity of the AWOC experience – and to highlight the positive contributions people ageing without children make . Importance of intergenerational approaches ss more young people publicly debate issues around childless/childfree lives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Evaluation of different interventions and effectiveness of different models – next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Importance of co-design/co-production in developing </a:t>
            </a:r>
            <a:r>
              <a:rPr lang="en-GB" dirty="0" err="1"/>
              <a:t>targetted</a:t>
            </a:r>
            <a:r>
              <a:rPr lang="en-GB" dirty="0"/>
              <a:t> support – public participation groups, lived experience – for example at the moment I’m involved with an NIHR social frailty project in York which is looking at the various factors which contribute to social frailty and how these may be identified (lack of family and AWOC issues now being included)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this report highlights the lack of data – and narrow focus on data around women’s fertility as the only measure hinders the development of positive targeted interventions</a:t>
            </a:r>
          </a:p>
          <a:p>
            <a:endParaRPr lang="en-GB" dirty="0"/>
          </a:p>
        </p:txBody>
      </p:sp>
      <p:sp>
        <p:nvSpPr>
          <p:cNvPr id="4" name="Slide Number Placeholder 3"/>
          <p:cNvSpPr>
            <a:spLocks noGrp="1"/>
          </p:cNvSpPr>
          <p:nvPr>
            <p:ph type="sldNum" sz="quarter" idx="5"/>
          </p:nvPr>
        </p:nvSpPr>
        <p:spPr/>
        <p:txBody>
          <a:bodyPr/>
          <a:lstStyle/>
          <a:p>
            <a:fld id="{F3A8A176-4B70-481B-AC25-2675F1149358}" type="slidenum">
              <a:rPr lang="en-GB" smtClean="0"/>
              <a:t>4</a:t>
            </a:fld>
            <a:endParaRPr lang="en-GB"/>
          </a:p>
        </p:txBody>
      </p:sp>
    </p:spTree>
    <p:extLst>
      <p:ext uri="{BB962C8B-B14F-4D97-AF65-F5344CB8AC3E}">
        <p14:creationId xmlns:p14="http://schemas.microsoft.com/office/powerpoint/2010/main" val="425866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messages from our first decade of campaigning – many if not most of these are echoed and reflected in the findings of this report</a:t>
            </a:r>
          </a:p>
          <a:p>
            <a:r>
              <a:rPr lang="en-GB" dirty="0"/>
              <a:t>Count Us – discussions with politicians and the ONS about more effective ways of identifying people ageing without children at local and national level</a:t>
            </a:r>
          </a:p>
          <a:p>
            <a:r>
              <a:rPr lang="en-GB" dirty="0"/>
              <a:t>Research – we definitely support the need for more research into the AWOC experience, its diversity and the range of potential interventions which can provide better support</a:t>
            </a:r>
          </a:p>
          <a:p>
            <a:r>
              <a:rPr lang="en-GB" dirty="0"/>
              <a:t>Work we are doing at the moment on advocacy and webinars end of life, LPAs wills, etc – </a:t>
            </a:r>
          </a:p>
        </p:txBody>
      </p:sp>
      <p:sp>
        <p:nvSpPr>
          <p:cNvPr id="4" name="Slide Number Placeholder 3"/>
          <p:cNvSpPr>
            <a:spLocks noGrp="1"/>
          </p:cNvSpPr>
          <p:nvPr>
            <p:ph type="sldNum" sz="quarter" idx="5"/>
          </p:nvPr>
        </p:nvSpPr>
        <p:spPr/>
        <p:txBody>
          <a:bodyPr/>
          <a:lstStyle/>
          <a:p>
            <a:fld id="{F3A8A176-4B70-481B-AC25-2675F1149358}" type="slidenum">
              <a:rPr lang="en-GB" smtClean="0"/>
              <a:t>5</a:t>
            </a:fld>
            <a:endParaRPr lang="en-GB"/>
          </a:p>
        </p:txBody>
      </p:sp>
    </p:spTree>
    <p:extLst>
      <p:ext uri="{BB962C8B-B14F-4D97-AF65-F5344CB8AC3E}">
        <p14:creationId xmlns:p14="http://schemas.microsoft.com/office/powerpoint/2010/main" val="74161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Lastly, I we have a national Facebook group and some local AWOC groups also have their own websites/FB groups</a:t>
            </a:r>
          </a:p>
          <a:p>
            <a:endParaRPr lang="en-GB" dirty="0"/>
          </a:p>
          <a:p>
            <a:endParaRPr lang="en-GB" dirty="0"/>
          </a:p>
        </p:txBody>
      </p:sp>
      <p:sp>
        <p:nvSpPr>
          <p:cNvPr id="4" name="Slide Number Placeholder 3"/>
          <p:cNvSpPr>
            <a:spLocks noGrp="1"/>
          </p:cNvSpPr>
          <p:nvPr>
            <p:ph type="sldNum" sz="quarter" idx="5"/>
          </p:nvPr>
        </p:nvSpPr>
        <p:spPr/>
        <p:txBody>
          <a:bodyPr/>
          <a:lstStyle/>
          <a:p>
            <a:fld id="{F3A8A176-4B70-481B-AC25-2675F1149358}" type="slidenum">
              <a:rPr lang="en-GB" smtClean="0"/>
              <a:t>6</a:t>
            </a:fld>
            <a:endParaRPr lang="en-GB"/>
          </a:p>
        </p:txBody>
      </p:sp>
    </p:spTree>
    <p:extLst>
      <p:ext uri="{BB962C8B-B14F-4D97-AF65-F5344CB8AC3E}">
        <p14:creationId xmlns:p14="http://schemas.microsoft.com/office/powerpoint/2010/main" val="156508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8334-CD1D-4136-A6F5-62595C167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3E1D1F-9CA3-4D6A-AA0E-F3950A04B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5D3BA3-66FB-4268-A188-8ED7B246B3BF}"/>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5" name="Footer Placeholder 4">
            <a:extLst>
              <a:ext uri="{FF2B5EF4-FFF2-40B4-BE49-F238E27FC236}">
                <a16:creationId xmlns:a16="http://schemas.microsoft.com/office/drawing/2014/main" id="{8D206DD4-871E-4DBC-813B-5FBE0AAB4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612D0A-D7EE-49DC-BDAA-9A50D907AB3B}"/>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235627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C180-BB19-4ACA-AF3B-0905FE3E77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3D3F83-646B-42C6-B2EC-8B16C7971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D3803-F580-4002-ACD0-8D17C04F0911}"/>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5" name="Footer Placeholder 4">
            <a:extLst>
              <a:ext uri="{FF2B5EF4-FFF2-40B4-BE49-F238E27FC236}">
                <a16:creationId xmlns:a16="http://schemas.microsoft.com/office/drawing/2014/main" id="{7B9058FD-5D37-46BD-8F61-49CA853FED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0C533C-55D4-4A89-944A-DC1D98F4AF63}"/>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203413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F0C91-7FB7-4B8B-A2F7-413EF47929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FFCCF3-C621-4895-AFAA-73CC1A039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9E9C6-25C4-4D41-A9AB-9A5A0393826B}"/>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5" name="Footer Placeholder 4">
            <a:extLst>
              <a:ext uri="{FF2B5EF4-FFF2-40B4-BE49-F238E27FC236}">
                <a16:creationId xmlns:a16="http://schemas.microsoft.com/office/drawing/2014/main" id="{35E62B6D-D724-4232-8CCD-D2591A6D5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CF34E-89AE-4A11-8978-B0C05EE22293}"/>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121548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80FC-82D8-49FC-BB43-B06B1BE97B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86D140-D872-4AA9-BD1B-5F5CA5656A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D6DD7-3CE4-488F-9034-B0B4F4A3942D}"/>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5" name="Footer Placeholder 4">
            <a:extLst>
              <a:ext uri="{FF2B5EF4-FFF2-40B4-BE49-F238E27FC236}">
                <a16:creationId xmlns:a16="http://schemas.microsoft.com/office/drawing/2014/main" id="{3FAB3D7D-AEBD-456B-AB51-240183C161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7E78C6-2037-47B4-B1EB-10C54D483CDC}"/>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393900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CB21-9D93-4023-93D3-E4F197C692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9C0625-E294-47AB-A52B-1F71A5160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17578-0B87-4F20-BE50-2A568AA5462D}"/>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5" name="Footer Placeholder 4">
            <a:extLst>
              <a:ext uri="{FF2B5EF4-FFF2-40B4-BE49-F238E27FC236}">
                <a16:creationId xmlns:a16="http://schemas.microsoft.com/office/drawing/2014/main" id="{E22EED43-902A-45B7-B79D-A2C7965841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5AF6A-1559-4804-9103-78D491423747}"/>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225066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78E0-6268-49D4-AA4E-3B29BC695D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6947EC-0C5E-42F7-B89B-D0FC0F5AA7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855C24-8F3B-4E84-A6D7-58F1B698E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848F6A-0998-4AB9-9E59-02BB2EB80202}"/>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6" name="Footer Placeholder 5">
            <a:extLst>
              <a:ext uri="{FF2B5EF4-FFF2-40B4-BE49-F238E27FC236}">
                <a16:creationId xmlns:a16="http://schemas.microsoft.com/office/drawing/2014/main" id="{C5FC6276-EA88-4A45-B503-9EBEC02EA9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96E994-A2A5-45F3-8BCF-1DD718D25B36}"/>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407882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4E41-84B6-45F8-922C-A3D3A30231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61F32E-EB0D-41BF-91CC-C276FFCF6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482047-2EDB-4724-A83D-1FCCA52F86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A7C687-3067-4CD3-A096-BAB1D298D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611B81-EA57-4DD9-8CB2-2B6D4A2F76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FFC012-28B9-44AF-AC5D-D74DB580F7B6}"/>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8" name="Footer Placeholder 7">
            <a:extLst>
              <a:ext uri="{FF2B5EF4-FFF2-40B4-BE49-F238E27FC236}">
                <a16:creationId xmlns:a16="http://schemas.microsoft.com/office/drawing/2014/main" id="{C8C8BE4A-B443-4427-AAF7-FED8D393E7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FF0290-C927-44E7-89F2-7A9E9B79894C}"/>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3311810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E000-3AC2-4447-ABD4-5D8FBE8793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582935-AAB9-41D8-844E-203C4EA5CE8E}"/>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4" name="Footer Placeholder 3">
            <a:extLst>
              <a:ext uri="{FF2B5EF4-FFF2-40B4-BE49-F238E27FC236}">
                <a16:creationId xmlns:a16="http://schemas.microsoft.com/office/drawing/2014/main" id="{937ADC96-DA04-4CB7-AAF6-5BE2C36931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6A76BF-1A71-4A0A-A488-6FB32C8AD6FD}"/>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92521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99045-684A-4069-BAD1-FDDE24C515DF}"/>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3" name="Footer Placeholder 2">
            <a:extLst>
              <a:ext uri="{FF2B5EF4-FFF2-40B4-BE49-F238E27FC236}">
                <a16:creationId xmlns:a16="http://schemas.microsoft.com/office/drawing/2014/main" id="{88A297D2-48DD-43AB-A2EE-3259CD70A3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7B6751-8159-4728-8DFC-06D4C9F3118C}"/>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69576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01ED-4AD6-4DBE-97C4-069B128DA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C6972A-D9CA-4683-A82A-1A53A8792A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DEB99C-09C0-4D64-8727-810FDE65A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AC38F-A53C-408B-B56A-E5639611425D}"/>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6" name="Footer Placeholder 5">
            <a:extLst>
              <a:ext uri="{FF2B5EF4-FFF2-40B4-BE49-F238E27FC236}">
                <a16:creationId xmlns:a16="http://schemas.microsoft.com/office/drawing/2014/main" id="{82D6F82E-D0ED-4B5D-BF8B-0444C4D7F4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BB33A-1285-4F2D-B031-2D390978A771}"/>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144368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20E2-DBB0-49ED-A344-ABD761C65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C2C31C-DBF2-43EB-B088-54A15AC33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892113-AD0F-47DF-8E81-B093350E7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806C9D-58DD-4DB9-B533-21C22179FE63}"/>
              </a:ext>
            </a:extLst>
          </p:cNvPr>
          <p:cNvSpPr>
            <a:spLocks noGrp="1"/>
          </p:cNvSpPr>
          <p:nvPr>
            <p:ph type="dt" sz="half" idx="10"/>
          </p:nvPr>
        </p:nvSpPr>
        <p:spPr/>
        <p:txBody>
          <a:bodyPr/>
          <a:lstStyle/>
          <a:p>
            <a:fld id="{AB6CEA52-A56A-445A-BF3B-C473C628F60D}" type="datetimeFigureOut">
              <a:rPr lang="en-GB" smtClean="0"/>
              <a:t>03/09/2025</a:t>
            </a:fld>
            <a:endParaRPr lang="en-GB"/>
          </a:p>
        </p:txBody>
      </p:sp>
      <p:sp>
        <p:nvSpPr>
          <p:cNvPr id="6" name="Footer Placeholder 5">
            <a:extLst>
              <a:ext uri="{FF2B5EF4-FFF2-40B4-BE49-F238E27FC236}">
                <a16:creationId xmlns:a16="http://schemas.microsoft.com/office/drawing/2014/main" id="{132785C2-B4B4-4FCF-87AE-2625243A5F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BAF-D70C-4304-BF70-FB7F8EBA3CA9}"/>
              </a:ext>
            </a:extLst>
          </p:cNvPr>
          <p:cNvSpPr>
            <a:spLocks noGrp="1"/>
          </p:cNvSpPr>
          <p:nvPr>
            <p:ph type="sldNum" sz="quarter" idx="12"/>
          </p:nvPr>
        </p:nvSpPr>
        <p:spPr/>
        <p:txBody>
          <a:bodyPr/>
          <a:lstStyle/>
          <a:p>
            <a:fld id="{EBF2EB8B-B512-4D2D-BB73-929608D72E56}" type="slidenum">
              <a:rPr lang="en-GB" smtClean="0"/>
              <a:t>‹#›</a:t>
            </a:fld>
            <a:endParaRPr lang="en-GB"/>
          </a:p>
        </p:txBody>
      </p:sp>
    </p:spTree>
    <p:extLst>
      <p:ext uri="{BB962C8B-B14F-4D97-AF65-F5344CB8AC3E}">
        <p14:creationId xmlns:p14="http://schemas.microsoft.com/office/powerpoint/2010/main" val="167291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2E5BE-7AE9-4398-AB7C-847A6F4D8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3C6C1C-D400-4B61-AFFB-36D54063F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5279A-B8F9-412E-BE07-447A209EA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CEA52-A56A-445A-BF3B-C473C628F60D}" type="datetimeFigureOut">
              <a:rPr lang="en-GB" smtClean="0"/>
              <a:t>03/09/2025</a:t>
            </a:fld>
            <a:endParaRPr lang="en-GB"/>
          </a:p>
        </p:txBody>
      </p:sp>
      <p:sp>
        <p:nvSpPr>
          <p:cNvPr id="5" name="Footer Placeholder 4">
            <a:extLst>
              <a:ext uri="{FF2B5EF4-FFF2-40B4-BE49-F238E27FC236}">
                <a16:creationId xmlns:a16="http://schemas.microsoft.com/office/drawing/2014/main" id="{B4091805-921B-4794-A3CB-CEB81B09B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FD61F-D259-41F0-A357-7A561512C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EB8B-B512-4D2D-BB73-929608D72E56}" type="slidenum">
              <a:rPr lang="en-GB" smtClean="0"/>
              <a:t>‹#›</a:t>
            </a:fld>
            <a:endParaRPr lang="en-GB"/>
          </a:p>
        </p:txBody>
      </p:sp>
    </p:spTree>
    <p:extLst>
      <p:ext uri="{BB962C8B-B14F-4D97-AF65-F5344CB8AC3E}">
        <p14:creationId xmlns:p14="http://schemas.microsoft.com/office/powerpoint/2010/main" val="4134866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hyperlink" Target="mailto:info@awoc.org.uk" TargetMode="External"/><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gif"/><Relationship Id="rId4" Type="http://schemas.openxmlformats.org/officeDocument/2006/relationships/hyperlink" Target="https://www.facebook.com/groups/1476937045912974/?locale=en_G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looking at a cellphone&#10;&#10;AI-generated content may be incorrect.">
            <a:extLst>
              <a:ext uri="{FF2B5EF4-FFF2-40B4-BE49-F238E27FC236}">
                <a16:creationId xmlns:a16="http://schemas.microsoft.com/office/drawing/2014/main" id="{2CA75063-0279-78E1-B3D5-B9F7B2BE9014}"/>
              </a:ext>
            </a:extLst>
          </p:cNvPr>
          <p:cNvPicPr>
            <a:picLocks noChangeAspect="1"/>
          </p:cNvPicPr>
          <p:nvPr/>
        </p:nvPicPr>
        <p:blipFill>
          <a:blip r:embed="rId3">
            <a:extLst>
              <a:ext uri="{28A0092B-C50C-407E-A947-70E740481C1C}">
                <a14:useLocalDpi xmlns:a14="http://schemas.microsoft.com/office/drawing/2010/main" val="0"/>
              </a:ext>
            </a:extLst>
          </a:blip>
          <a:srcRect l="13270" r="3" b="3"/>
          <a:stretch>
            <a:fillRect/>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1" name="Picture 10" descr="A person and person standing together&#10;&#10;AI-generated content may be incorrect.">
            <a:extLst>
              <a:ext uri="{FF2B5EF4-FFF2-40B4-BE49-F238E27FC236}">
                <a16:creationId xmlns:a16="http://schemas.microsoft.com/office/drawing/2014/main" id="{CF37868D-964D-9A13-D23E-D8A2AB16F8C8}"/>
              </a:ext>
            </a:extLst>
          </p:cNvPr>
          <p:cNvPicPr>
            <a:picLocks noChangeAspect="1"/>
          </p:cNvPicPr>
          <p:nvPr/>
        </p:nvPicPr>
        <p:blipFill>
          <a:blip r:embed="rId4">
            <a:extLst>
              <a:ext uri="{28A0092B-C50C-407E-A947-70E740481C1C}">
                <a14:useLocalDpi xmlns:a14="http://schemas.microsoft.com/office/drawing/2010/main" val="0"/>
              </a:ext>
            </a:extLst>
          </a:blip>
          <a:srcRect r="-3" b="22078"/>
          <a:stretch>
            <a:fillRect/>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5" name="Content Placeholder 4" descr="A person sitting on a patio with a dog&#10;&#10;AI-generated content may be incorrect.">
            <a:extLst>
              <a:ext uri="{FF2B5EF4-FFF2-40B4-BE49-F238E27FC236}">
                <a16:creationId xmlns:a16="http://schemas.microsoft.com/office/drawing/2014/main" id="{6D98260A-9ABD-8E68-7E35-A478625D07BF}"/>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r="5" b="9173"/>
          <a:stretch>
            <a:fillRect/>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7" name="Picture 6" descr="A person and person sitting in chairs&#10;&#10;AI-generated content may be incorrect.">
            <a:extLst>
              <a:ext uri="{FF2B5EF4-FFF2-40B4-BE49-F238E27FC236}">
                <a16:creationId xmlns:a16="http://schemas.microsoft.com/office/drawing/2014/main" id="{750F693D-9A9F-E373-FD44-6830E1D6E6F6}"/>
              </a:ext>
            </a:extLst>
          </p:cNvPr>
          <p:cNvPicPr>
            <a:picLocks noChangeAspect="1"/>
          </p:cNvPicPr>
          <p:nvPr/>
        </p:nvPicPr>
        <p:blipFill>
          <a:blip r:embed="rId6">
            <a:extLst>
              <a:ext uri="{28A0092B-C50C-407E-A947-70E740481C1C}">
                <a14:useLocalDpi xmlns:a14="http://schemas.microsoft.com/office/drawing/2010/main" val="0"/>
              </a:ext>
            </a:extLst>
          </a:blip>
          <a:srcRect r="-2" b="11701"/>
          <a:stretch>
            <a:fillRect/>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25"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7544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78F401-5D07-FD20-5FB7-8D97A15105BF}"/>
              </a:ext>
            </a:extLst>
          </p:cNvPr>
          <p:cNvSpPr>
            <a:spLocks noGrp="1"/>
          </p:cNvSpPr>
          <p:nvPr>
            <p:ph type="title"/>
          </p:nvPr>
        </p:nvSpPr>
        <p:spPr>
          <a:xfrm>
            <a:off x="7130133" y="3180109"/>
            <a:ext cx="4997354" cy="2188136"/>
          </a:xfrm>
        </p:spPr>
        <p:txBody>
          <a:bodyPr vert="horz" lIns="91440" tIns="45720" rIns="91440" bIns="45720" rtlCol="0" anchor="t">
            <a:normAutofit fontScale="90000"/>
          </a:bodyPr>
          <a:lstStyle/>
          <a:p>
            <a:pPr algn="r"/>
            <a:r>
              <a:rPr lang="en-US" sz="2400" kern="1200" dirty="0">
                <a:solidFill>
                  <a:srgbClr val="FFFFFF"/>
                </a:solidFill>
                <a:latin typeface="+mj-lt"/>
                <a:ea typeface="+mj-ea"/>
                <a:cs typeface="+mj-cs"/>
              </a:rPr>
              <a:t>Wales Webinar 4</a:t>
            </a:r>
            <a:r>
              <a:rPr lang="en-US" sz="2400" kern="1200" baseline="30000" dirty="0">
                <a:solidFill>
                  <a:srgbClr val="FFFFFF"/>
                </a:solidFill>
                <a:latin typeface="+mj-lt"/>
                <a:ea typeface="+mj-ea"/>
                <a:cs typeface="+mj-cs"/>
              </a:rPr>
              <a:t>th</a:t>
            </a:r>
            <a:r>
              <a:rPr lang="en-US" sz="2400" kern="1200" dirty="0">
                <a:solidFill>
                  <a:srgbClr val="FFFFFF"/>
                </a:solidFill>
                <a:latin typeface="+mj-lt"/>
                <a:ea typeface="+mj-ea"/>
                <a:cs typeface="+mj-cs"/>
              </a:rPr>
              <a:t> September 2025</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800" dirty="0">
                <a:solidFill>
                  <a:srgbClr val="FFFFFF"/>
                </a:solidFill>
              </a:rPr>
              <a:t>K</a:t>
            </a:r>
            <a:r>
              <a:rPr lang="en-US" sz="2800" kern="1200" dirty="0">
                <a:solidFill>
                  <a:srgbClr val="FFFFFF"/>
                </a:solidFill>
                <a:latin typeface="+mj-lt"/>
                <a:ea typeface="+mj-ea"/>
                <a:cs typeface="+mj-cs"/>
              </a:rPr>
              <a:t>ey reflections and messages from 10 years of AWOC campaigning</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Jenny Collieson, Co-Chair AWOC</a:t>
            </a:r>
            <a:br>
              <a:rPr lang="en-US" sz="2400" kern="1200" dirty="0">
                <a:solidFill>
                  <a:srgbClr val="FFFFFF"/>
                </a:solidFill>
                <a:latin typeface="+mj-lt"/>
                <a:ea typeface="+mj-ea"/>
                <a:cs typeface="+mj-cs"/>
              </a:rPr>
            </a:br>
            <a:endParaRPr lang="en-US" sz="2400" kern="1200" dirty="0">
              <a:solidFill>
                <a:srgbClr val="FFFFFF"/>
              </a:solidFill>
              <a:latin typeface="+mj-lt"/>
              <a:ea typeface="+mj-ea"/>
              <a:cs typeface="+mj-cs"/>
            </a:endParaRPr>
          </a:p>
        </p:txBody>
      </p:sp>
      <p:pic>
        <p:nvPicPr>
          <p:cNvPr id="13" name="Picture 12" descr="A person looking at a cart of food in a grocery store&#10;&#10;AI-generated content may be incorrect.">
            <a:extLst>
              <a:ext uri="{FF2B5EF4-FFF2-40B4-BE49-F238E27FC236}">
                <a16:creationId xmlns:a16="http://schemas.microsoft.com/office/drawing/2014/main" id="{DF2EC9E4-431C-D581-883D-DF5BBB574B6D}"/>
              </a:ext>
            </a:extLst>
          </p:cNvPr>
          <p:cNvPicPr>
            <a:picLocks noChangeAspect="1"/>
          </p:cNvPicPr>
          <p:nvPr/>
        </p:nvPicPr>
        <p:blipFill>
          <a:blip r:embed="rId7">
            <a:extLst>
              <a:ext uri="{28A0092B-C50C-407E-A947-70E740481C1C}">
                <a14:useLocalDpi xmlns:a14="http://schemas.microsoft.com/office/drawing/2010/main" val="0"/>
              </a:ext>
            </a:extLst>
          </a:blip>
          <a:srcRect l="5965" r="3520" b="1"/>
          <a:stretch>
            <a:fillRect/>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19" name="Picture 18">
            <a:extLst>
              <a:ext uri="{FF2B5EF4-FFF2-40B4-BE49-F238E27FC236}">
                <a16:creationId xmlns:a16="http://schemas.microsoft.com/office/drawing/2014/main" id="{3BA4F103-EF5F-8DAE-B386-66E74A211461}"/>
              </a:ext>
            </a:extLst>
          </p:cNvPr>
          <p:cNvPicPr>
            <a:picLocks noChangeAspect="1"/>
          </p:cNvPicPr>
          <p:nvPr/>
        </p:nvPicPr>
        <p:blipFill>
          <a:blip r:embed="rId8"/>
          <a:stretch>
            <a:fillRect/>
          </a:stretch>
        </p:blipFill>
        <p:spPr>
          <a:xfrm>
            <a:off x="10386759" y="5916111"/>
            <a:ext cx="1449641" cy="594871"/>
          </a:xfrm>
          <a:prstGeom prst="rect">
            <a:avLst/>
          </a:prstGeom>
        </p:spPr>
      </p:pic>
      <p:sp>
        <p:nvSpPr>
          <p:cNvPr id="3" name="TextBox 2">
            <a:extLst>
              <a:ext uri="{FF2B5EF4-FFF2-40B4-BE49-F238E27FC236}">
                <a16:creationId xmlns:a16="http://schemas.microsoft.com/office/drawing/2014/main" id="{0FA15FC7-F4E6-7982-D644-E7C995C0A441}"/>
              </a:ext>
            </a:extLst>
          </p:cNvPr>
          <p:cNvSpPr txBox="1"/>
          <p:nvPr/>
        </p:nvSpPr>
        <p:spPr>
          <a:xfrm>
            <a:off x="6096000" y="6019800"/>
            <a:ext cx="2806700" cy="461665"/>
          </a:xfrm>
          <a:prstGeom prst="rect">
            <a:avLst/>
          </a:prstGeom>
          <a:noFill/>
        </p:spPr>
        <p:txBody>
          <a:bodyPr wrap="square" rtlCol="0">
            <a:spAutoFit/>
          </a:bodyPr>
          <a:lstStyle/>
          <a:p>
            <a:r>
              <a:rPr lang="en-GB" sz="1200" dirty="0"/>
              <a:t>Graphics courtesy of Centre for Ageing Better  Age-Positive Image Library</a:t>
            </a:r>
          </a:p>
        </p:txBody>
      </p:sp>
    </p:spTree>
    <p:extLst>
      <p:ext uri="{BB962C8B-B14F-4D97-AF65-F5344CB8AC3E}">
        <p14:creationId xmlns:p14="http://schemas.microsoft.com/office/powerpoint/2010/main" val="204449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2ACF7-91C9-62F3-AB5F-1A6428F7C26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000" b="1" kern="1200" dirty="0">
                <a:solidFill>
                  <a:srgbClr val="FFFFFF"/>
                </a:solidFill>
                <a:latin typeface="+mj-lt"/>
                <a:ea typeface="+mj-ea"/>
                <a:cs typeface="+mj-cs"/>
              </a:rPr>
              <a:t>AWOC timeline – key developments</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D69857-A174-1DD7-CE82-15E64236F301}"/>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4447308" y="0"/>
            <a:ext cx="7186527" cy="6400800"/>
          </a:xfrm>
        </p:spPr>
        <p:txBody>
          <a:bodyPr vert="horz" lIns="91440" tIns="45720" rIns="91440" bIns="45720" rtlCol="0" anchor="ctr">
            <a:normAutofit fontScale="92500" lnSpcReduction="10000"/>
          </a:bodyPr>
          <a:lstStyle/>
          <a:p>
            <a:endParaRPr lang="en-US" sz="2000" dirty="0"/>
          </a:p>
          <a:p>
            <a:r>
              <a:rPr lang="en-US" sz="2000" dirty="0"/>
              <a:t>2014 Guardian article by Kirsty Woodard “</a:t>
            </a:r>
            <a:r>
              <a:rPr lang="en-US" sz="2000" i="1" dirty="0"/>
              <a:t>Ageing without children: why is no one talking about it?”</a:t>
            </a:r>
          </a:p>
          <a:p>
            <a:r>
              <a:rPr lang="en-US" sz="2000" dirty="0"/>
              <a:t>2015 </a:t>
            </a:r>
          </a:p>
          <a:p>
            <a:pPr lvl="1">
              <a:buFont typeface="Wingdings" panose="05000000000000000000" pitchFamily="2" charset="2"/>
              <a:buChar char="v"/>
            </a:pPr>
            <a:r>
              <a:rPr lang="en-US" sz="2000" dirty="0"/>
              <a:t>London Conference “But who will look after you when you’re Old?”</a:t>
            </a:r>
          </a:p>
          <a:p>
            <a:pPr lvl="1">
              <a:buFont typeface="Wingdings" panose="05000000000000000000" pitchFamily="2" charset="2"/>
              <a:buChar char="v"/>
            </a:pPr>
            <a:r>
              <a:rPr lang="en-US" sz="2000" dirty="0"/>
              <a:t>CIC formed with small Board</a:t>
            </a:r>
          </a:p>
          <a:p>
            <a:pPr lvl="1">
              <a:buFont typeface="Wingdings" panose="05000000000000000000" pitchFamily="2" charset="2"/>
              <a:buChar char="v"/>
            </a:pPr>
            <a:r>
              <a:rPr lang="en-US" sz="2000" dirty="0"/>
              <a:t>First local groups outside London set up</a:t>
            </a:r>
          </a:p>
          <a:p>
            <a:r>
              <a:rPr lang="en-US" sz="2000" dirty="0"/>
              <a:t>2016 </a:t>
            </a:r>
          </a:p>
          <a:p>
            <a:pPr lvl="1">
              <a:buFont typeface="Wingdings" panose="05000000000000000000" pitchFamily="2" charset="2"/>
              <a:buChar char="v"/>
            </a:pPr>
            <a:r>
              <a:rPr lang="en-US" sz="2000" dirty="0"/>
              <a:t>Our Voices report published </a:t>
            </a:r>
          </a:p>
          <a:p>
            <a:pPr lvl="1">
              <a:buFont typeface="Wingdings" panose="05000000000000000000" pitchFamily="2" charset="2"/>
              <a:buChar char="v"/>
            </a:pPr>
            <a:r>
              <a:rPr lang="en-US" sz="2000" dirty="0"/>
              <a:t>2</a:t>
            </a:r>
            <a:r>
              <a:rPr lang="en-US" sz="2000" baseline="30000" dirty="0"/>
              <a:t>nd</a:t>
            </a:r>
            <a:r>
              <a:rPr lang="en-US" sz="2000" dirty="0"/>
              <a:t> AWOC Conference (Birmingham) “Planning for later life” </a:t>
            </a:r>
          </a:p>
          <a:p>
            <a:r>
              <a:rPr lang="en-US" sz="2000" dirty="0"/>
              <a:t>2019 PRAMA Foundation took on AWOC assets/website</a:t>
            </a:r>
          </a:p>
          <a:p>
            <a:r>
              <a:rPr lang="en-US" sz="2000" dirty="0"/>
              <a:t>2020-2021 </a:t>
            </a:r>
          </a:p>
          <a:p>
            <a:pPr lvl="1">
              <a:buFont typeface="Wingdings" panose="05000000000000000000" pitchFamily="2" charset="2"/>
              <a:buChar char="v"/>
            </a:pPr>
            <a:r>
              <a:rPr lang="en-US" sz="2000" dirty="0"/>
              <a:t>Pandemic reports published</a:t>
            </a:r>
          </a:p>
          <a:p>
            <a:pPr lvl="1">
              <a:buFont typeface="Wingdings" panose="05000000000000000000" pitchFamily="2" charset="2"/>
              <a:buChar char="v"/>
            </a:pPr>
            <a:r>
              <a:rPr lang="en-US" sz="2000" dirty="0"/>
              <a:t>AWOC became a new charity</a:t>
            </a:r>
          </a:p>
          <a:p>
            <a:pPr lvl="1">
              <a:buFont typeface="Wingdings" panose="05000000000000000000" pitchFamily="2" charset="2"/>
              <a:buChar char="v"/>
            </a:pPr>
            <a:r>
              <a:rPr lang="en-US" sz="2000" dirty="0"/>
              <a:t>NCF published AWOC Toolkit</a:t>
            </a:r>
          </a:p>
          <a:p>
            <a:r>
              <a:rPr lang="en-US" sz="2000" dirty="0"/>
              <a:t>2022 – 2025</a:t>
            </a:r>
          </a:p>
          <a:p>
            <a:pPr lvl="1">
              <a:buFont typeface="Wingdings" panose="05000000000000000000" pitchFamily="2" charset="2"/>
              <a:buChar char="v"/>
            </a:pPr>
            <a:r>
              <a:rPr lang="en-US" sz="2000" dirty="0"/>
              <a:t>Board expanded; articles/interviews across the media; </a:t>
            </a:r>
          </a:p>
          <a:p>
            <a:pPr lvl="1">
              <a:buFont typeface="Wingdings" panose="05000000000000000000" pitchFamily="2" charset="2"/>
              <a:buChar char="v"/>
            </a:pPr>
            <a:r>
              <a:rPr lang="en-US" sz="2000" dirty="0"/>
              <a:t>Webinars addressing specific AWOC challenges</a:t>
            </a:r>
          </a:p>
          <a:p>
            <a:pPr lvl="1">
              <a:buFont typeface="Wingdings" panose="05000000000000000000" pitchFamily="2" charset="2"/>
              <a:buChar char="v"/>
            </a:pPr>
            <a:r>
              <a:rPr lang="en-US" sz="2000" dirty="0"/>
              <a:t>More local groups set up; new website launched</a:t>
            </a:r>
          </a:p>
          <a:p>
            <a:pPr marL="0" indent="0">
              <a:buNone/>
            </a:pPr>
            <a:endParaRPr lang="en-US" sz="2000" dirty="0"/>
          </a:p>
        </p:txBody>
      </p:sp>
    </p:spTree>
    <p:extLst>
      <p:ext uri="{BB962C8B-B14F-4D97-AF65-F5344CB8AC3E}">
        <p14:creationId xmlns:p14="http://schemas.microsoft.com/office/powerpoint/2010/main" val="215487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46D566-F64C-22DF-E5B0-5913525EC0DD}"/>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07CAC-93DA-8880-9A8E-26A9BE3D6600}"/>
              </a:ext>
            </a:extLst>
          </p:cNvPr>
          <p:cNvSpPr>
            <a:spLocks noGrp="1"/>
          </p:cNvSpPr>
          <p:nvPr>
            <p:ph type="title"/>
          </p:nvPr>
        </p:nvSpPr>
        <p:spPr>
          <a:xfrm>
            <a:off x="838200" y="556995"/>
            <a:ext cx="10515600" cy="1133693"/>
          </a:xfrm>
        </p:spPr>
        <p:txBody>
          <a:bodyPr>
            <a:normAutofit/>
          </a:bodyPr>
          <a:lstStyle/>
          <a:p>
            <a:r>
              <a:rPr lang="en-GB" sz="5200"/>
              <a:t>Key reflections 1</a:t>
            </a:r>
          </a:p>
        </p:txBody>
      </p:sp>
      <p:graphicFrame>
        <p:nvGraphicFramePr>
          <p:cNvPr id="28" name="Content Placeholder 2">
            <a:extLst>
              <a:ext uri="{FF2B5EF4-FFF2-40B4-BE49-F238E27FC236}">
                <a16:creationId xmlns:a16="http://schemas.microsoft.com/office/drawing/2014/main" id="{4DA16D39-EB53-F8C7-3669-995C9BC5227E}"/>
              </a:ext>
            </a:extLst>
          </p:cNvPr>
          <p:cNvGraphicFramePr>
            <a:graphicFrameLocks noGrp="1"/>
          </p:cNvGraphicFramePr>
          <p:nvPr>
            <p:ph idx="1"/>
            <p:extLst>
              <p:ext uri="{D42A27DB-BD31-4B8C-83A1-F6EECF244321}">
                <p14:modId xmlns:p14="http://schemas.microsoft.com/office/powerpoint/2010/main" val="702211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547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13F04-A9FE-4D7D-AF21-861E9791411E}"/>
              </a:ext>
            </a:extLst>
          </p:cNvPr>
          <p:cNvSpPr>
            <a:spLocks noGrp="1"/>
          </p:cNvSpPr>
          <p:nvPr>
            <p:ph type="title"/>
          </p:nvPr>
        </p:nvSpPr>
        <p:spPr>
          <a:xfrm>
            <a:off x="841248" y="548640"/>
            <a:ext cx="3600860" cy="5431536"/>
          </a:xfrm>
        </p:spPr>
        <p:txBody>
          <a:bodyPr>
            <a:normAutofit/>
          </a:bodyPr>
          <a:lstStyle/>
          <a:p>
            <a:r>
              <a:rPr lang="en-GB" sz="5400" dirty="0"/>
              <a:t>Key reflections 2</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AB32DE-ECBB-4564-8F94-476EBA2AB803}"/>
              </a:ext>
            </a:extLst>
          </p:cNvPr>
          <p:cNvSpPr>
            <a:spLocks noGrp="1"/>
          </p:cNvSpPr>
          <p:nvPr>
            <p:ph idx="1"/>
          </p:nvPr>
        </p:nvSpPr>
        <p:spPr>
          <a:xfrm>
            <a:off x="5126418" y="552091"/>
            <a:ext cx="6224335" cy="5431536"/>
          </a:xfrm>
        </p:spPr>
        <p:txBody>
          <a:bodyPr anchor="ctr">
            <a:normAutofit/>
          </a:bodyPr>
          <a:lstStyle/>
          <a:p>
            <a:pPr marL="342900" lvl="0" indent="-342900">
              <a:buFont typeface="Symbol" panose="05050102010706020507" pitchFamily="18" charset="2"/>
              <a:buChar char=""/>
            </a:pPr>
            <a:r>
              <a:rPr lang="en-GB" sz="1700" dirty="0">
                <a:latin typeface="Calibri" panose="020F0502020204030204" pitchFamily="34" charset="0"/>
                <a:ea typeface="Calibri" panose="020F0502020204030204" pitchFamily="34" charset="0"/>
                <a:cs typeface="Times New Roman" panose="02020603050405020304" pitchFamily="18" charset="0"/>
              </a:rPr>
              <a:t>P</a:t>
            </a:r>
            <a:r>
              <a:rPr lang="en-GB" sz="1700" dirty="0">
                <a:effectLst/>
                <a:latin typeface="Calibri" panose="020F0502020204030204" pitchFamily="34" charset="0"/>
                <a:ea typeface="Calibri" panose="020F0502020204030204" pitchFamily="34" charset="0"/>
                <a:cs typeface="Times New Roman" panose="02020603050405020304" pitchFamily="18" charset="0"/>
              </a:rPr>
              <a:t>artnership with </a:t>
            </a:r>
            <a:r>
              <a:rPr lang="en-GB" sz="1700" dirty="0">
                <a:latin typeface="Calibri" panose="020F0502020204030204" pitchFamily="34" charset="0"/>
                <a:ea typeface="Calibri" panose="020F0502020204030204" pitchFamily="34" charset="0"/>
                <a:cs typeface="Times New Roman" panose="02020603050405020304" pitchFamily="18" charset="0"/>
              </a:rPr>
              <a:t>other older people’s organisations, national and local government, academic institutions, &amp; voluntary &amp; community sector groups to integrate AWOC considerations into policy, research and services &amp; change attitudes</a:t>
            </a:r>
          </a:p>
          <a:p>
            <a:pPr marL="342900" indent="-342900">
              <a:buFont typeface="Symbol" panose="05050102010706020507" pitchFamily="18" charset="2"/>
              <a:buChar char=""/>
            </a:pPr>
            <a:r>
              <a:rPr lang="en-GB" sz="1700" dirty="0">
                <a:latin typeface="Calibri" panose="020F0502020204030204" pitchFamily="34" charset="0"/>
                <a:ea typeface="Calibri" panose="020F0502020204030204" pitchFamily="34" charset="0"/>
                <a:cs typeface="Times New Roman" panose="02020603050405020304" pitchFamily="18" charset="0"/>
              </a:rPr>
              <a:t>Individual stories and the diverse experiences of ageing without children to highlight impact on services and communities, share success stories and  work together to co-produce solutions</a:t>
            </a:r>
          </a:p>
          <a:p>
            <a:pPr marL="342900" lvl="0" indent="-342900">
              <a:buFont typeface="Symbol" panose="05050102010706020507" pitchFamily="18" charset="2"/>
              <a:buChar char=""/>
            </a:pPr>
            <a:r>
              <a:rPr lang="en-GB" sz="1700" dirty="0">
                <a:effectLst/>
                <a:latin typeface="Calibri" panose="020F0502020204030204" pitchFamily="34" charset="0"/>
                <a:ea typeface="Calibri" panose="020F0502020204030204" pitchFamily="34" charset="0"/>
                <a:cs typeface="Times New Roman" panose="02020603050405020304" pitchFamily="18" charset="0"/>
              </a:rPr>
              <a:t>Need </a:t>
            </a:r>
            <a:r>
              <a:rPr lang="en-GB" sz="1700" dirty="0">
                <a:latin typeface="Calibri" panose="020F0502020204030204" pitchFamily="34" charset="0"/>
                <a:ea typeface="Calibri" panose="020F0502020204030204" pitchFamily="34" charset="0"/>
                <a:cs typeface="Times New Roman" panose="02020603050405020304" pitchFamily="18" charset="0"/>
              </a:rPr>
              <a:t>for</a:t>
            </a:r>
            <a:r>
              <a:rPr lang="en-GB" sz="1700" dirty="0">
                <a:effectLst/>
                <a:latin typeface="Calibri" panose="020F0502020204030204" pitchFamily="34" charset="0"/>
                <a:ea typeface="Calibri" panose="020F0502020204030204" pitchFamily="34" charset="0"/>
                <a:cs typeface="Times New Roman" panose="02020603050405020304" pitchFamily="18" charset="0"/>
              </a:rPr>
              <a:t> improved data  - too narrowly focused on</a:t>
            </a:r>
            <a:r>
              <a:rPr lang="en-GB" sz="1700" dirty="0">
                <a:latin typeface="Calibri" panose="020F0502020204030204" pitchFamily="34" charset="0"/>
                <a:ea typeface="Calibri" panose="020F0502020204030204" pitchFamily="34" charset="0"/>
                <a:cs typeface="Times New Roman" panose="02020603050405020304" pitchFamily="18" charset="0"/>
              </a:rPr>
              <a:t> women’s fertility</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700" dirty="0">
                <a:effectLst/>
                <a:latin typeface="Calibri" panose="020F0502020204030204" pitchFamily="34" charset="0"/>
                <a:ea typeface="Calibri" panose="020F0502020204030204" pitchFamily="34" charset="0"/>
                <a:cs typeface="Times New Roman" panose="02020603050405020304" pitchFamily="18" charset="0"/>
              </a:rPr>
              <a:t>Involve younger people without children &amp; employers –  a life course approach  </a:t>
            </a:r>
            <a:r>
              <a:rPr lang="en-GB" sz="1700" dirty="0">
                <a:latin typeface="Calibri" panose="020F0502020204030204" pitchFamily="34" charset="0"/>
                <a:ea typeface="Calibri" panose="020F0502020204030204" pitchFamily="34" charset="0"/>
                <a:cs typeface="Times New Roman" panose="02020603050405020304" pitchFamily="18" charset="0"/>
              </a:rPr>
              <a:t>&amp; </a:t>
            </a:r>
            <a:r>
              <a:rPr lang="en-GB" sz="1700" dirty="0">
                <a:effectLst/>
                <a:latin typeface="Calibri" panose="020F0502020204030204" pitchFamily="34" charset="0"/>
                <a:ea typeface="Calibri" panose="020F0502020204030204" pitchFamily="34" charset="0"/>
                <a:cs typeface="Times New Roman" panose="02020603050405020304" pitchFamily="18" charset="0"/>
              </a:rPr>
              <a:t>importance of proactive planning for later life</a:t>
            </a:r>
          </a:p>
          <a:p>
            <a:r>
              <a:rPr lang="en-GB" sz="1700" dirty="0"/>
              <a:t>AWOC is part of a wider movement for challenging expectations about later life and care and reflects the demand for more choice and autonomy</a:t>
            </a:r>
          </a:p>
          <a:p>
            <a:r>
              <a:rPr lang="en-GB" sz="1700" dirty="0"/>
              <a:t>Volunteers are at the heart of what AWOC does – importance of peer-led  practical and emotional support embedded at grassroots level</a:t>
            </a:r>
          </a:p>
        </p:txBody>
      </p:sp>
    </p:spTree>
    <p:extLst>
      <p:ext uri="{BB962C8B-B14F-4D97-AF65-F5344CB8AC3E}">
        <p14:creationId xmlns:p14="http://schemas.microsoft.com/office/powerpoint/2010/main" val="134615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71970F-3223-2164-64D2-47AB66564D9C}"/>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2ABFBE40-2515-7BBD-97AD-8348819A2073}"/>
              </a:ext>
            </a:extLst>
          </p:cNvPr>
          <p:cNvPicPr>
            <a:picLocks noChangeAspect="1"/>
          </p:cNvPicPr>
          <p:nvPr/>
        </p:nvPicPr>
        <p:blipFill>
          <a:blip r:embed="rId3">
            <a:duotone>
              <a:schemeClr val="bg2">
                <a:shade val="45000"/>
                <a:satMod val="135000"/>
              </a:schemeClr>
              <a:prstClr val="white"/>
            </a:duotone>
          </a:blip>
          <a:srcRect t="5833" b="9898"/>
          <a:stretch>
            <a:fillRect/>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7A3AB-A74E-0B54-A21A-98974EF72C6D}"/>
              </a:ext>
            </a:extLst>
          </p:cNvPr>
          <p:cNvSpPr>
            <a:spLocks noGrp="1"/>
          </p:cNvSpPr>
          <p:nvPr>
            <p:ph type="title"/>
          </p:nvPr>
        </p:nvSpPr>
        <p:spPr>
          <a:xfrm>
            <a:off x="838200" y="365125"/>
            <a:ext cx="10515600" cy="1325563"/>
          </a:xfrm>
        </p:spPr>
        <p:txBody>
          <a:bodyPr>
            <a:normAutofit/>
          </a:bodyPr>
          <a:lstStyle/>
          <a:p>
            <a:r>
              <a:rPr lang="en-GB"/>
              <a:t>Messages</a:t>
            </a:r>
          </a:p>
        </p:txBody>
      </p:sp>
      <p:graphicFrame>
        <p:nvGraphicFramePr>
          <p:cNvPr id="26" name="Content Placeholder 2">
            <a:extLst>
              <a:ext uri="{FF2B5EF4-FFF2-40B4-BE49-F238E27FC236}">
                <a16:creationId xmlns:a16="http://schemas.microsoft.com/office/drawing/2014/main" id="{335FEEEF-281D-602E-D99E-FD04FC9357FB}"/>
              </a:ext>
            </a:extLst>
          </p:cNvPr>
          <p:cNvGraphicFramePr>
            <a:graphicFrameLocks noGrp="1"/>
          </p:cNvGraphicFramePr>
          <p:nvPr>
            <p:ph idx="1"/>
            <p:extLst>
              <p:ext uri="{D42A27DB-BD31-4B8C-83A1-F6EECF244321}">
                <p14:modId xmlns:p14="http://schemas.microsoft.com/office/powerpoint/2010/main" val="33321855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804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69E61-3344-4356-A2D1-B2E53DC1B0E9}"/>
              </a:ext>
            </a:extLst>
          </p:cNvPr>
          <p:cNvSpPr>
            <a:spLocks noGrp="1"/>
          </p:cNvSpPr>
          <p:nvPr>
            <p:ph type="ctrTitle"/>
          </p:nvPr>
        </p:nvSpPr>
        <p:spPr>
          <a:xfrm>
            <a:off x="250825" y="466619"/>
            <a:ext cx="4498721" cy="3296137"/>
          </a:xfrm>
        </p:spPr>
        <p:txBody>
          <a:bodyPr>
            <a:normAutofit/>
          </a:bodyPr>
          <a:lstStyle/>
          <a:p>
            <a:pPr algn="l"/>
            <a:br>
              <a:rPr lang="en-GB" sz="6600"/>
            </a:br>
            <a:endParaRPr lang="en-GB" sz="6600" dirty="0"/>
          </a:p>
        </p:txBody>
      </p:sp>
      <p:sp>
        <p:nvSpPr>
          <p:cNvPr id="3" name="Subtitle 2">
            <a:extLst>
              <a:ext uri="{FF2B5EF4-FFF2-40B4-BE49-F238E27FC236}">
                <a16:creationId xmlns:a16="http://schemas.microsoft.com/office/drawing/2014/main" id="{BFC078AB-67BB-4907-8033-D85145A2542F}"/>
              </a:ext>
            </a:extLst>
          </p:cNvPr>
          <p:cNvSpPr>
            <a:spLocks noGrp="1"/>
          </p:cNvSpPr>
          <p:nvPr>
            <p:ph type="subTitle" idx="1"/>
          </p:nvPr>
        </p:nvSpPr>
        <p:spPr>
          <a:xfrm>
            <a:off x="638882" y="4631161"/>
            <a:ext cx="3571810" cy="1559327"/>
          </a:xfrm>
        </p:spPr>
        <p:txBody>
          <a:bodyPr>
            <a:normAutofit fontScale="92500"/>
          </a:bodyPr>
          <a:lstStyle/>
          <a:p>
            <a:pPr algn="l"/>
            <a:endParaRPr lang="en-GB" dirty="0"/>
          </a:p>
          <a:p>
            <a:pPr algn="l"/>
            <a:r>
              <a:rPr lang="en-GB" sz="2800" dirty="0"/>
              <a:t>Email: </a:t>
            </a:r>
            <a:r>
              <a:rPr lang="en-GB" sz="2800" dirty="0">
                <a:hlinkClick r:id="rId3"/>
              </a:rPr>
              <a:t>info@awoc.org.uk</a:t>
            </a:r>
            <a:endParaRPr lang="en-GB" sz="2800" dirty="0"/>
          </a:p>
          <a:p>
            <a:r>
              <a:rPr lang="en-GB" sz="2800" dirty="0">
                <a:hlinkClick r:id="rId4"/>
              </a:rPr>
              <a:t>Facebook</a:t>
            </a:r>
            <a:endParaRPr lang="en-GB" sz="2800" dirty="0"/>
          </a:p>
          <a:p>
            <a:endParaRPr lang="en-GB" dirty="0"/>
          </a:p>
        </p:txBody>
      </p:sp>
      <p:sp>
        <p:nvSpPr>
          <p:cNvPr id="5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yellow and red letters&#10;&#10;AI-generated content may be incorrect.">
            <a:extLst>
              <a:ext uri="{FF2B5EF4-FFF2-40B4-BE49-F238E27FC236}">
                <a16:creationId xmlns:a16="http://schemas.microsoft.com/office/drawing/2014/main" id="{BDCA9AEB-D692-1820-5684-1A068C23B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4296" y="1390731"/>
            <a:ext cx="7214616" cy="4049106"/>
          </a:xfrm>
          <a:prstGeom prst="rect">
            <a:avLst/>
          </a:prstGeom>
        </p:spPr>
      </p:pic>
      <p:pic>
        <p:nvPicPr>
          <p:cNvPr id="9" name="Picture 8" descr="Two women working in a garden&#10;&#10;AI-generated content may be incorrect.">
            <a:extLst>
              <a:ext uri="{FF2B5EF4-FFF2-40B4-BE49-F238E27FC236}">
                <a16:creationId xmlns:a16="http://schemas.microsoft.com/office/drawing/2014/main" id="{660C57CA-E835-E53E-A4D8-FDC045EA675A}"/>
              </a:ext>
            </a:extLst>
          </p:cNvPr>
          <p:cNvPicPr>
            <a:picLocks noChangeAspect="1"/>
          </p:cNvPicPr>
          <p:nvPr/>
        </p:nvPicPr>
        <p:blipFill>
          <a:blip r:embed="rId6">
            <a:extLst>
              <a:ext uri="{28A0092B-C50C-407E-A947-70E740481C1C}">
                <a14:useLocalDpi xmlns:a14="http://schemas.microsoft.com/office/drawing/2010/main" val="0"/>
              </a:ext>
            </a:extLst>
          </a:blip>
          <a:srcRect l="6959" t="-35850" r="-6959" b="35850"/>
          <a:stretch>
            <a:fillRect/>
          </a:stretch>
        </p:blipFill>
        <p:spPr>
          <a:xfrm>
            <a:off x="-1884615" y="-13274919"/>
            <a:ext cx="17145000" cy="11410950"/>
          </a:xfrm>
          <a:prstGeom prst="rect">
            <a:avLst/>
          </a:prstGeom>
        </p:spPr>
      </p:pic>
      <p:pic>
        <p:nvPicPr>
          <p:cNvPr id="11" name="Picture 10">
            <a:extLst>
              <a:ext uri="{FF2B5EF4-FFF2-40B4-BE49-F238E27FC236}">
                <a16:creationId xmlns:a16="http://schemas.microsoft.com/office/drawing/2014/main" id="{FE3EE5D4-4C14-8A50-4E6A-6F96BBA65F4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12312" y="799338"/>
            <a:ext cx="4220704" cy="3164311"/>
          </a:xfrm>
          <a:prstGeom prst="rect">
            <a:avLst/>
          </a:prstGeom>
        </p:spPr>
      </p:pic>
    </p:spTree>
    <p:extLst>
      <p:ext uri="{BB962C8B-B14F-4D97-AF65-F5344CB8AC3E}">
        <p14:creationId xmlns:p14="http://schemas.microsoft.com/office/powerpoint/2010/main" val="16886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1844</TotalTime>
  <Words>1776</Words>
  <Application>Microsoft Office PowerPoint</Application>
  <PresentationFormat>Widescreen</PresentationFormat>
  <Paragraphs>84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Calibri Light</vt:lpstr>
      <vt:lpstr>Symbol</vt:lpstr>
      <vt:lpstr>Wingdings</vt:lpstr>
      <vt:lpstr>Office Theme</vt:lpstr>
      <vt:lpstr>Wales Webinar 4th September 2025  Key reflections and messages from 10 years of AWOC campaigning  Jenny Collieson, Co-Chair AWOC </vt:lpstr>
      <vt:lpstr>AWOC timeline – key developments</vt:lpstr>
      <vt:lpstr>Key reflections 1</vt:lpstr>
      <vt:lpstr>Key reflections 2</vt:lpstr>
      <vt:lpstr>Messages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AWOC</dc:title>
  <dc:creator>Kirsty Staunton</dc:creator>
  <cp:lastModifiedBy>Jenny Collieson</cp:lastModifiedBy>
  <cp:revision>4</cp:revision>
  <dcterms:created xsi:type="dcterms:W3CDTF">2022-01-27T15:50:32Z</dcterms:created>
  <dcterms:modified xsi:type="dcterms:W3CDTF">2025-09-04T08:51:48Z</dcterms:modified>
</cp:coreProperties>
</file>